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278" r:id="rId2"/>
    <p:sldId id="1271" r:id="rId3"/>
    <p:sldId id="1273" r:id="rId4"/>
    <p:sldId id="1281" r:id="rId5"/>
    <p:sldId id="1280" r:id="rId6"/>
    <p:sldId id="1277" r:id="rId7"/>
    <p:sldId id="1275" r:id="rId8"/>
    <p:sldId id="1274" r:id="rId9"/>
    <p:sldId id="1272" r:id="rId10"/>
    <p:sldId id="1276" r:id="rId11"/>
    <p:sldId id="1285" r:id="rId12"/>
    <p:sldId id="1284" r:id="rId13"/>
    <p:sldId id="1287" r:id="rId14"/>
    <p:sldId id="1288" r:id="rId15"/>
    <p:sldId id="1283" r:id="rId16"/>
    <p:sldId id="1286" r:id="rId17"/>
    <p:sldId id="1289"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Álvarez" initials="AÁ" lastIdx="6" clrIdx="0">
    <p:extLst>
      <p:ext uri="{19B8F6BF-5375-455C-9EA6-DF929625EA0E}">
        <p15:presenceInfo xmlns:p15="http://schemas.microsoft.com/office/powerpoint/2012/main" userId="3d962dcfca6520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0000FF"/>
    <a:srgbClr val="9966FF"/>
    <a:srgbClr val="990033"/>
    <a:srgbClr val="FF9933"/>
    <a:srgbClr val="996633"/>
    <a:srgbClr val="800000"/>
    <a:srgbClr val="660033"/>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1438" autoAdjust="0"/>
  </p:normalViewPr>
  <p:slideViewPr>
    <p:cSldViewPr>
      <p:cViewPr>
        <p:scale>
          <a:sx n="75" d="100"/>
          <a:sy n="75" d="100"/>
        </p:scale>
        <p:origin x="218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BB8DF5-5581-447A-9F6D-B247A97FA004}" type="slidenum">
              <a:rPr lang="en-US"/>
              <a:pPr>
                <a:defRPr/>
              </a:pPr>
              <a:t>‹#›</a:t>
            </a:fld>
            <a:endParaRPr lang="en-US"/>
          </a:p>
        </p:txBody>
      </p:sp>
    </p:spTree>
    <p:extLst>
      <p:ext uri="{BB962C8B-B14F-4D97-AF65-F5344CB8AC3E}">
        <p14:creationId xmlns:p14="http://schemas.microsoft.com/office/powerpoint/2010/main" val="3482587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9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9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9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CDCBADD-4A2D-476D-85E2-3529204093E9}" type="slidenum">
              <a:rPr lang="en-US"/>
              <a:pPr>
                <a:defRPr/>
              </a:pPr>
              <a:t>‹#›</a:t>
            </a:fld>
            <a:endParaRPr lang="en-US"/>
          </a:p>
        </p:txBody>
      </p:sp>
    </p:spTree>
    <p:extLst>
      <p:ext uri="{BB962C8B-B14F-4D97-AF65-F5344CB8AC3E}">
        <p14:creationId xmlns:p14="http://schemas.microsoft.com/office/powerpoint/2010/main" val="716703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DCBADD-4A2D-476D-85E2-3529204093E9}" type="slidenum">
              <a:rPr lang="en-US" smtClean="0"/>
              <a:pPr>
                <a:defRPr/>
              </a:pPr>
              <a:t>16</a:t>
            </a:fld>
            <a:endParaRPr lang="en-US"/>
          </a:p>
        </p:txBody>
      </p:sp>
    </p:spTree>
    <p:extLst>
      <p:ext uri="{BB962C8B-B14F-4D97-AF65-F5344CB8AC3E}">
        <p14:creationId xmlns:p14="http://schemas.microsoft.com/office/powerpoint/2010/main" val="162076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4E6F6-3315-418C-80E8-821FD0F61C41}" type="slidenum">
              <a:rPr lang="en-US"/>
              <a:pPr>
                <a:defRPr/>
              </a:pPr>
              <a:t>‹#›</a:t>
            </a:fld>
            <a:endParaRPr lang="en-US"/>
          </a:p>
        </p:txBody>
      </p:sp>
    </p:spTree>
    <p:extLst>
      <p:ext uri="{BB962C8B-B14F-4D97-AF65-F5344CB8AC3E}">
        <p14:creationId xmlns:p14="http://schemas.microsoft.com/office/powerpoint/2010/main" val="170323762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3D4CD-33FC-4DFA-9020-1B2393669199}" type="slidenum">
              <a:rPr lang="en-US"/>
              <a:pPr>
                <a:defRPr/>
              </a:pPr>
              <a:t>‹#›</a:t>
            </a:fld>
            <a:endParaRPr lang="en-US"/>
          </a:p>
        </p:txBody>
      </p:sp>
    </p:spTree>
    <p:extLst>
      <p:ext uri="{BB962C8B-B14F-4D97-AF65-F5344CB8AC3E}">
        <p14:creationId xmlns:p14="http://schemas.microsoft.com/office/powerpoint/2010/main" val="15141091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99AD1-21D9-45A3-B084-2FCB8032E722}" type="slidenum">
              <a:rPr lang="en-US"/>
              <a:pPr>
                <a:defRPr/>
              </a:pPr>
              <a:t>‹#›</a:t>
            </a:fld>
            <a:endParaRPr lang="en-US"/>
          </a:p>
        </p:txBody>
      </p:sp>
    </p:spTree>
    <p:extLst>
      <p:ext uri="{BB962C8B-B14F-4D97-AF65-F5344CB8AC3E}">
        <p14:creationId xmlns:p14="http://schemas.microsoft.com/office/powerpoint/2010/main" val="9968340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0133B3-7FA4-4CE5-96D2-4502EBD69CD6}" type="slidenum">
              <a:rPr lang="en-US"/>
              <a:pPr>
                <a:defRPr/>
              </a:pPr>
              <a:t>‹#›</a:t>
            </a:fld>
            <a:endParaRPr lang="en-US"/>
          </a:p>
        </p:txBody>
      </p:sp>
    </p:spTree>
    <p:extLst>
      <p:ext uri="{BB962C8B-B14F-4D97-AF65-F5344CB8AC3E}">
        <p14:creationId xmlns:p14="http://schemas.microsoft.com/office/powerpoint/2010/main" val="2397550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CCBFE-DE8F-43AB-82B0-E82A7F068FB4}" type="slidenum">
              <a:rPr lang="en-US"/>
              <a:pPr>
                <a:defRPr/>
              </a:pPr>
              <a:t>‹#›</a:t>
            </a:fld>
            <a:endParaRPr lang="en-US"/>
          </a:p>
        </p:txBody>
      </p:sp>
    </p:spTree>
    <p:extLst>
      <p:ext uri="{BB962C8B-B14F-4D97-AF65-F5344CB8AC3E}">
        <p14:creationId xmlns:p14="http://schemas.microsoft.com/office/powerpoint/2010/main" val="517548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AA183C-A2BE-4595-8A7B-78A2DF560128}" type="slidenum">
              <a:rPr lang="en-US"/>
              <a:pPr>
                <a:defRPr/>
              </a:pPr>
              <a:t>‹#›</a:t>
            </a:fld>
            <a:endParaRPr lang="en-US"/>
          </a:p>
        </p:txBody>
      </p:sp>
    </p:spTree>
    <p:extLst>
      <p:ext uri="{BB962C8B-B14F-4D97-AF65-F5344CB8AC3E}">
        <p14:creationId xmlns:p14="http://schemas.microsoft.com/office/powerpoint/2010/main" val="24078819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B1785A-0F40-4EF8-8592-E29F0CEC7D5B}" type="slidenum">
              <a:rPr lang="en-US"/>
              <a:pPr>
                <a:defRPr/>
              </a:pPr>
              <a:t>‹#›</a:t>
            </a:fld>
            <a:endParaRPr lang="en-US"/>
          </a:p>
        </p:txBody>
      </p:sp>
    </p:spTree>
    <p:extLst>
      <p:ext uri="{BB962C8B-B14F-4D97-AF65-F5344CB8AC3E}">
        <p14:creationId xmlns:p14="http://schemas.microsoft.com/office/powerpoint/2010/main" val="30108018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73020C-239D-4776-90DB-6202B533F9F5}" type="slidenum">
              <a:rPr lang="en-US"/>
              <a:pPr>
                <a:defRPr/>
              </a:pPr>
              <a:t>‹#›</a:t>
            </a:fld>
            <a:endParaRPr lang="en-US"/>
          </a:p>
        </p:txBody>
      </p:sp>
    </p:spTree>
    <p:extLst>
      <p:ext uri="{BB962C8B-B14F-4D97-AF65-F5344CB8AC3E}">
        <p14:creationId xmlns:p14="http://schemas.microsoft.com/office/powerpoint/2010/main" val="16561784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2E05F8-0F10-4A44-9852-4D49B1D36A0B}" type="slidenum">
              <a:rPr lang="en-US"/>
              <a:pPr>
                <a:defRPr/>
              </a:pPr>
              <a:t>‹#›</a:t>
            </a:fld>
            <a:endParaRPr lang="en-US"/>
          </a:p>
        </p:txBody>
      </p:sp>
    </p:spTree>
    <p:extLst>
      <p:ext uri="{BB962C8B-B14F-4D97-AF65-F5344CB8AC3E}">
        <p14:creationId xmlns:p14="http://schemas.microsoft.com/office/powerpoint/2010/main" val="27106293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BD6BF-E24A-4686-B58F-5AE666961669}" type="slidenum">
              <a:rPr lang="en-US"/>
              <a:pPr>
                <a:defRPr/>
              </a:pPr>
              <a:t>‹#›</a:t>
            </a:fld>
            <a:endParaRPr lang="en-US"/>
          </a:p>
        </p:txBody>
      </p:sp>
    </p:spTree>
    <p:extLst>
      <p:ext uri="{BB962C8B-B14F-4D97-AF65-F5344CB8AC3E}">
        <p14:creationId xmlns:p14="http://schemas.microsoft.com/office/powerpoint/2010/main" val="13382155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51D82-C62C-4461-B8D0-3337454C88A9}" type="slidenum">
              <a:rPr lang="en-US"/>
              <a:pPr>
                <a:defRPr/>
              </a:pPr>
              <a:t>‹#›</a:t>
            </a:fld>
            <a:endParaRPr lang="en-US"/>
          </a:p>
        </p:txBody>
      </p:sp>
    </p:spTree>
    <p:extLst>
      <p:ext uri="{BB962C8B-B14F-4D97-AF65-F5344CB8AC3E}">
        <p14:creationId xmlns:p14="http://schemas.microsoft.com/office/powerpoint/2010/main" val="18720251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1FB090-C03C-4853-8C2B-148B4913C1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5" y="0"/>
            <a:ext cx="52949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reeform 15"/>
          <p:cNvSpPr/>
          <p:nvPr/>
        </p:nvSpPr>
        <p:spPr bwMode="auto">
          <a:xfrm>
            <a:off x="3620456" y="894080"/>
            <a:ext cx="1330960" cy="1930400"/>
          </a:xfrm>
          <a:custGeom>
            <a:avLst/>
            <a:gdLst>
              <a:gd name="connsiteX0" fmla="*/ 0 w 1234440"/>
              <a:gd name="connsiteY0" fmla="*/ 1823720 h 1823720"/>
              <a:gd name="connsiteX1" fmla="*/ 777240 w 1234440"/>
              <a:gd name="connsiteY1" fmla="*/ 934720 h 1823720"/>
              <a:gd name="connsiteX2" fmla="*/ 782320 w 1234440"/>
              <a:gd name="connsiteY2" fmla="*/ 0 h 1823720"/>
              <a:gd name="connsiteX3" fmla="*/ 1234440 w 1234440"/>
              <a:gd name="connsiteY3" fmla="*/ 10160 h 1823720"/>
              <a:gd name="connsiteX0" fmla="*/ 0 w 1376680"/>
              <a:gd name="connsiteY0" fmla="*/ 1889760 h 1889760"/>
              <a:gd name="connsiteX1" fmla="*/ 919480 w 1376680"/>
              <a:gd name="connsiteY1" fmla="*/ 934720 h 1889760"/>
              <a:gd name="connsiteX2" fmla="*/ 924560 w 1376680"/>
              <a:gd name="connsiteY2" fmla="*/ 0 h 1889760"/>
              <a:gd name="connsiteX3" fmla="*/ 1376680 w 1376680"/>
              <a:gd name="connsiteY3" fmla="*/ 10160 h 1889760"/>
            </a:gdLst>
            <a:ahLst/>
            <a:cxnLst>
              <a:cxn ang="0">
                <a:pos x="connsiteX0" y="connsiteY0"/>
              </a:cxn>
              <a:cxn ang="0">
                <a:pos x="connsiteX1" y="connsiteY1"/>
              </a:cxn>
              <a:cxn ang="0">
                <a:pos x="connsiteX2" y="connsiteY2"/>
              </a:cxn>
              <a:cxn ang="0">
                <a:pos x="connsiteX3" y="connsiteY3"/>
              </a:cxn>
            </a:cxnLst>
            <a:rect l="l" t="t" r="r" b="b"/>
            <a:pathLst>
              <a:path w="1376680" h="1889760">
                <a:moveTo>
                  <a:pt x="0" y="1889760"/>
                </a:moveTo>
                <a:lnTo>
                  <a:pt x="919480" y="934720"/>
                </a:lnTo>
                <a:cubicBezTo>
                  <a:pt x="921173" y="623147"/>
                  <a:pt x="922867" y="311573"/>
                  <a:pt x="924560" y="0"/>
                </a:cubicBezTo>
                <a:lnTo>
                  <a:pt x="1376680" y="1016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a:off x="3706816" y="2885440"/>
            <a:ext cx="518160" cy="2362200"/>
          </a:xfrm>
          <a:custGeom>
            <a:avLst/>
            <a:gdLst>
              <a:gd name="connsiteX0" fmla="*/ 0 w 518160"/>
              <a:gd name="connsiteY0" fmla="*/ 0 h 2362200"/>
              <a:gd name="connsiteX1" fmla="*/ 502920 w 518160"/>
              <a:gd name="connsiteY1" fmla="*/ 381000 h 2362200"/>
              <a:gd name="connsiteX2" fmla="*/ 518160 w 518160"/>
              <a:gd name="connsiteY2" fmla="*/ 2087880 h 2362200"/>
              <a:gd name="connsiteX3" fmla="*/ 228600 w 51816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518160" h="2362200">
                <a:moveTo>
                  <a:pt x="0" y="0"/>
                </a:moveTo>
                <a:lnTo>
                  <a:pt x="502920" y="381000"/>
                </a:lnTo>
                <a:lnTo>
                  <a:pt x="518160" y="2087880"/>
                </a:lnTo>
                <a:lnTo>
                  <a:pt x="228600" y="236220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Freeform 17"/>
          <p:cNvSpPr/>
          <p:nvPr/>
        </p:nvSpPr>
        <p:spPr bwMode="auto">
          <a:xfrm>
            <a:off x="3325816" y="3012440"/>
            <a:ext cx="360680" cy="960120"/>
          </a:xfrm>
          <a:custGeom>
            <a:avLst/>
            <a:gdLst>
              <a:gd name="connsiteX0" fmla="*/ 355600 w 360680"/>
              <a:gd name="connsiteY0" fmla="*/ 0 h 960120"/>
              <a:gd name="connsiteX1" fmla="*/ 360680 w 360680"/>
              <a:gd name="connsiteY1" fmla="*/ 320040 h 960120"/>
              <a:gd name="connsiteX2" fmla="*/ 0 w 360680"/>
              <a:gd name="connsiteY2" fmla="*/ 533400 h 960120"/>
              <a:gd name="connsiteX3" fmla="*/ 35560 w 360680"/>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360680" h="960120">
                <a:moveTo>
                  <a:pt x="355600" y="0"/>
                </a:moveTo>
                <a:cubicBezTo>
                  <a:pt x="357293" y="106680"/>
                  <a:pt x="358987" y="213360"/>
                  <a:pt x="360680" y="320040"/>
                </a:cubicBezTo>
                <a:lnTo>
                  <a:pt x="0" y="533400"/>
                </a:lnTo>
                <a:lnTo>
                  <a:pt x="35560" y="96012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19"/>
          <p:cNvSpPr/>
          <p:nvPr/>
        </p:nvSpPr>
        <p:spPr bwMode="auto">
          <a:xfrm>
            <a:off x="1309056" y="3022600"/>
            <a:ext cx="1940560" cy="2311400"/>
          </a:xfrm>
          <a:custGeom>
            <a:avLst/>
            <a:gdLst>
              <a:gd name="connsiteX0" fmla="*/ 1950720 w 1950720"/>
              <a:gd name="connsiteY0" fmla="*/ 0 h 2179320"/>
              <a:gd name="connsiteX1" fmla="*/ 1376680 w 1950720"/>
              <a:gd name="connsiteY1" fmla="*/ 502920 h 2179320"/>
              <a:gd name="connsiteX2" fmla="*/ 1381760 w 1950720"/>
              <a:gd name="connsiteY2" fmla="*/ 2021840 h 2179320"/>
              <a:gd name="connsiteX3" fmla="*/ 0 w 1950720"/>
              <a:gd name="connsiteY3" fmla="*/ 2006600 h 2179320"/>
              <a:gd name="connsiteX4" fmla="*/ 10160 w 1950720"/>
              <a:gd name="connsiteY4" fmla="*/ 2179320 h 2179320"/>
              <a:gd name="connsiteX0" fmla="*/ 1940560 w 1940560"/>
              <a:gd name="connsiteY0" fmla="*/ 0 h 2179320"/>
              <a:gd name="connsiteX1" fmla="*/ 1366520 w 1940560"/>
              <a:gd name="connsiteY1" fmla="*/ 502920 h 2179320"/>
              <a:gd name="connsiteX2" fmla="*/ 1371600 w 1940560"/>
              <a:gd name="connsiteY2" fmla="*/ 2021840 h 2179320"/>
              <a:gd name="connsiteX3" fmla="*/ 1270 w 1940560"/>
              <a:gd name="connsiteY3" fmla="*/ 2018030 h 2179320"/>
              <a:gd name="connsiteX4" fmla="*/ 0 w 1940560"/>
              <a:gd name="connsiteY4" fmla="*/ 2179320 h 21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560" h="2179320">
                <a:moveTo>
                  <a:pt x="1940560" y="0"/>
                </a:moveTo>
                <a:lnTo>
                  <a:pt x="1366520" y="502920"/>
                </a:lnTo>
                <a:cubicBezTo>
                  <a:pt x="1368213" y="1009227"/>
                  <a:pt x="1369907" y="1515533"/>
                  <a:pt x="1371600" y="2021840"/>
                </a:cubicBezTo>
                <a:lnTo>
                  <a:pt x="1270" y="2018030"/>
                </a:lnTo>
                <a:cubicBezTo>
                  <a:pt x="847" y="2071793"/>
                  <a:pt x="423" y="2125557"/>
                  <a:pt x="0" y="2179320"/>
                </a:cubicBez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22"/>
          <p:cNvSpPr/>
          <p:nvPr/>
        </p:nvSpPr>
        <p:spPr bwMode="auto">
          <a:xfrm>
            <a:off x="1580836" y="2824480"/>
            <a:ext cx="1638300" cy="565150"/>
          </a:xfrm>
          <a:custGeom>
            <a:avLst/>
            <a:gdLst>
              <a:gd name="connsiteX0" fmla="*/ 1630680 w 1630680"/>
              <a:gd name="connsiteY0" fmla="*/ 0 h 513080"/>
              <a:gd name="connsiteX1" fmla="*/ 838200 w 1630680"/>
              <a:gd name="connsiteY1" fmla="*/ 15240 h 513080"/>
              <a:gd name="connsiteX2" fmla="*/ 396240 w 1630680"/>
              <a:gd name="connsiteY2" fmla="*/ 472440 h 513080"/>
              <a:gd name="connsiteX3" fmla="*/ 0 w 1630680"/>
              <a:gd name="connsiteY3" fmla="*/ 513080 h 513080"/>
              <a:gd name="connsiteX4" fmla="*/ 0 w 1630680"/>
              <a:gd name="connsiteY4" fmla="*/ 452120 h 513080"/>
              <a:gd name="connsiteX0" fmla="*/ 1630680 w 1630680"/>
              <a:gd name="connsiteY0" fmla="*/ 0 h 513080"/>
              <a:gd name="connsiteX1" fmla="*/ 838200 w 1630680"/>
              <a:gd name="connsiteY1" fmla="*/ 15240 h 513080"/>
              <a:gd name="connsiteX2" fmla="*/ 401320 w 1630680"/>
              <a:gd name="connsiteY2" fmla="*/ 508000 h 513080"/>
              <a:gd name="connsiteX3" fmla="*/ 0 w 1630680"/>
              <a:gd name="connsiteY3" fmla="*/ 513080 h 513080"/>
              <a:gd name="connsiteX4" fmla="*/ 0 w 1630680"/>
              <a:gd name="connsiteY4" fmla="*/ 452120 h 513080"/>
              <a:gd name="connsiteX0" fmla="*/ 1630680 w 1630680"/>
              <a:gd name="connsiteY0" fmla="*/ 0 h 565150"/>
              <a:gd name="connsiteX1" fmla="*/ 838200 w 1630680"/>
              <a:gd name="connsiteY1" fmla="*/ 15240 h 565150"/>
              <a:gd name="connsiteX2" fmla="*/ 405130 w 1630680"/>
              <a:gd name="connsiteY2" fmla="*/ 565150 h 565150"/>
              <a:gd name="connsiteX3" fmla="*/ 0 w 1630680"/>
              <a:gd name="connsiteY3" fmla="*/ 513080 h 565150"/>
              <a:gd name="connsiteX4" fmla="*/ 0 w 1630680"/>
              <a:gd name="connsiteY4" fmla="*/ 452120 h 565150"/>
              <a:gd name="connsiteX0" fmla="*/ 1630680 w 1630680"/>
              <a:gd name="connsiteY0" fmla="*/ 0 h 565150"/>
              <a:gd name="connsiteX1" fmla="*/ 838200 w 1630680"/>
              <a:gd name="connsiteY1" fmla="*/ 15240 h 565150"/>
              <a:gd name="connsiteX2" fmla="*/ 405130 w 1630680"/>
              <a:gd name="connsiteY2" fmla="*/ 565150 h 565150"/>
              <a:gd name="connsiteX3" fmla="*/ 0 w 1630680"/>
              <a:gd name="connsiteY3" fmla="*/ 452120 h 565150"/>
              <a:gd name="connsiteX0" fmla="*/ 1638300 w 1638300"/>
              <a:gd name="connsiteY0" fmla="*/ 0 h 565150"/>
              <a:gd name="connsiteX1" fmla="*/ 845820 w 1638300"/>
              <a:gd name="connsiteY1" fmla="*/ 15240 h 565150"/>
              <a:gd name="connsiteX2" fmla="*/ 412750 w 1638300"/>
              <a:gd name="connsiteY2" fmla="*/ 565150 h 565150"/>
              <a:gd name="connsiteX3" fmla="*/ 0 w 1638300"/>
              <a:gd name="connsiteY3" fmla="*/ 368300 h 565150"/>
            </a:gdLst>
            <a:ahLst/>
            <a:cxnLst>
              <a:cxn ang="0">
                <a:pos x="connsiteX0" y="connsiteY0"/>
              </a:cxn>
              <a:cxn ang="0">
                <a:pos x="connsiteX1" y="connsiteY1"/>
              </a:cxn>
              <a:cxn ang="0">
                <a:pos x="connsiteX2" y="connsiteY2"/>
              </a:cxn>
              <a:cxn ang="0">
                <a:pos x="connsiteX3" y="connsiteY3"/>
              </a:cxn>
            </a:cxnLst>
            <a:rect l="l" t="t" r="r" b="b"/>
            <a:pathLst>
              <a:path w="1638300" h="565150">
                <a:moveTo>
                  <a:pt x="1638300" y="0"/>
                </a:moveTo>
                <a:lnTo>
                  <a:pt x="845820" y="15240"/>
                </a:lnTo>
                <a:lnTo>
                  <a:pt x="412750" y="565150"/>
                </a:lnTo>
                <a:lnTo>
                  <a:pt x="0" y="36830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 name="Freeform 23"/>
          <p:cNvSpPr/>
          <p:nvPr/>
        </p:nvSpPr>
        <p:spPr bwMode="auto">
          <a:xfrm>
            <a:off x="1679896" y="1163320"/>
            <a:ext cx="1732280" cy="1544320"/>
          </a:xfrm>
          <a:custGeom>
            <a:avLst/>
            <a:gdLst>
              <a:gd name="connsiteX0" fmla="*/ 1732280 w 1732280"/>
              <a:gd name="connsiteY0" fmla="*/ 1544320 h 1544320"/>
              <a:gd name="connsiteX1" fmla="*/ 0 w 1732280"/>
              <a:gd name="connsiteY1" fmla="*/ 0 h 1544320"/>
            </a:gdLst>
            <a:ahLst/>
            <a:cxnLst>
              <a:cxn ang="0">
                <a:pos x="connsiteX0" y="connsiteY0"/>
              </a:cxn>
              <a:cxn ang="0">
                <a:pos x="connsiteX1" y="connsiteY1"/>
              </a:cxn>
            </a:cxnLst>
            <a:rect l="l" t="t" r="r" b="b"/>
            <a:pathLst>
              <a:path w="1732280" h="1544320">
                <a:moveTo>
                  <a:pt x="1732280" y="1544320"/>
                </a:moveTo>
                <a:lnTo>
                  <a:pt x="0" y="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5" name="Freeform 24"/>
          <p:cNvSpPr/>
          <p:nvPr/>
        </p:nvSpPr>
        <p:spPr bwMode="auto">
          <a:xfrm>
            <a:off x="3371310" y="3032760"/>
            <a:ext cx="1514066" cy="817880"/>
          </a:xfrm>
          <a:custGeom>
            <a:avLst/>
            <a:gdLst>
              <a:gd name="connsiteX0" fmla="*/ 5080 w 1518920"/>
              <a:gd name="connsiteY0" fmla="*/ 0 h 817880"/>
              <a:gd name="connsiteX1" fmla="*/ 0 w 1518920"/>
              <a:gd name="connsiteY1" fmla="*/ 299720 h 817880"/>
              <a:gd name="connsiteX2" fmla="*/ 1518920 w 1518920"/>
              <a:gd name="connsiteY2" fmla="*/ 817880 h 817880"/>
              <a:gd name="connsiteX0" fmla="*/ 10160 w 1524000"/>
              <a:gd name="connsiteY0" fmla="*/ 0 h 817880"/>
              <a:gd name="connsiteX1" fmla="*/ 0 w 1524000"/>
              <a:gd name="connsiteY1" fmla="*/ 228600 h 817880"/>
              <a:gd name="connsiteX2" fmla="*/ 1524000 w 1524000"/>
              <a:gd name="connsiteY2" fmla="*/ 817880 h 817880"/>
              <a:gd name="connsiteX0" fmla="*/ 226 w 1514066"/>
              <a:gd name="connsiteY0" fmla="*/ 0 h 817880"/>
              <a:gd name="connsiteX1" fmla="*/ 5306 w 1514066"/>
              <a:gd name="connsiteY1" fmla="*/ 228600 h 817880"/>
              <a:gd name="connsiteX2" fmla="*/ 1514066 w 1514066"/>
              <a:gd name="connsiteY2" fmla="*/ 817880 h 817880"/>
            </a:gdLst>
            <a:ahLst/>
            <a:cxnLst>
              <a:cxn ang="0">
                <a:pos x="connsiteX0" y="connsiteY0"/>
              </a:cxn>
              <a:cxn ang="0">
                <a:pos x="connsiteX1" y="connsiteY1"/>
              </a:cxn>
              <a:cxn ang="0">
                <a:pos x="connsiteX2" y="connsiteY2"/>
              </a:cxn>
            </a:cxnLst>
            <a:rect l="l" t="t" r="r" b="b"/>
            <a:pathLst>
              <a:path w="1514066" h="817880">
                <a:moveTo>
                  <a:pt x="226" y="0"/>
                </a:moveTo>
                <a:cubicBezTo>
                  <a:pt x="-1467" y="99907"/>
                  <a:pt x="6999" y="128693"/>
                  <a:pt x="5306" y="228600"/>
                </a:cubicBezTo>
                <a:lnTo>
                  <a:pt x="1514066" y="81788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7" name="Rectangle 26"/>
          <p:cNvSpPr/>
          <p:nvPr/>
        </p:nvSpPr>
        <p:spPr>
          <a:xfrm>
            <a:off x="2665780" y="1828800"/>
            <a:ext cx="614272" cy="307777"/>
          </a:xfrm>
          <a:prstGeom prst="rect">
            <a:avLst/>
          </a:prstGeom>
          <a:noFill/>
        </p:spPr>
        <p:txBody>
          <a:bodyPr wrap="none" lIns="91440" tIns="45720" rIns="91440" bIns="45720">
            <a:spAutoFit/>
          </a:bodyPr>
          <a:lstStyle/>
          <a:p>
            <a:pPr algn="ctr"/>
            <a:r>
              <a:rPr lang="en-US" sz="700" cap="none" spc="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rPr>
              <a:t>To Material</a:t>
            </a:r>
          </a:p>
          <a:p>
            <a:pPr algn="ctr"/>
            <a:r>
              <a:rPr lang="en-US" sz="70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rPr>
              <a:t>Plane</a:t>
            </a:r>
            <a:endParaRPr lang="en-US" sz="700" cap="none" spc="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endParaRPr>
          </a:p>
        </p:txBody>
      </p:sp>
      <p:sp>
        <p:nvSpPr>
          <p:cNvPr id="28" name="Freeform 27"/>
          <p:cNvSpPr/>
          <p:nvPr/>
        </p:nvSpPr>
        <p:spPr bwMode="auto">
          <a:xfrm>
            <a:off x="1505906" y="2926080"/>
            <a:ext cx="1668780" cy="2152197"/>
          </a:xfrm>
          <a:custGeom>
            <a:avLst/>
            <a:gdLst>
              <a:gd name="connsiteX0" fmla="*/ 1664970 w 1664970"/>
              <a:gd name="connsiteY0" fmla="*/ 0 h 1985010"/>
              <a:gd name="connsiteX1" fmla="*/ 1059180 w 1664970"/>
              <a:gd name="connsiteY1" fmla="*/ 514350 h 1985010"/>
              <a:gd name="connsiteX2" fmla="*/ 1062990 w 1664970"/>
              <a:gd name="connsiteY2" fmla="*/ 1985010 h 1985010"/>
              <a:gd name="connsiteX3" fmla="*/ 0 w 1664970"/>
              <a:gd name="connsiteY3" fmla="*/ 1965960 h 1985010"/>
              <a:gd name="connsiteX0" fmla="*/ 1661160 w 1661160"/>
              <a:gd name="connsiteY0" fmla="*/ 0 h 1985010"/>
              <a:gd name="connsiteX1" fmla="*/ 1055370 w 1661160"/>
              <a:gd name="connsiteY1" fmla="*/ 514350 h 1985010"/>
              <a:gd name="connsiteX2" fmla="*/ 1059180 w 1661160"/>
              <a:gd name="connsiteY2" fmla="*/ 1985010 h 1985010"/>
              <a:gd name="connsiteX3" fmla="*/ 0 w 1661160"/>
              <a:gd name="connsiteY3" fmla="*/ 1977390 h 1985010"/>
              <a:gd name="connsiteX0" fmla="*/ 1739617 w 1739617"/>
              <a:gd name="connsiteY0" fmla="*/ 0 h 1985010"/>
              <a:gd name="connsiteX1" fmla="*/ 1133827 w 1739617"/>
              <a:gd name="connsiteY1" fmla="*/ 514350 h 1985010"/>
              <a:gd name="connsiteX2" fmla="*/ 1137637 w 1739617"/>
              <a:gd name="connsiteY2" fmla="*/ 1985010 h 1985010"/>
              <a:gd name="connsiteX3" fmla="*/ 78457 w 1739617"/>
              <a:gd name="connsiteY3" fmla="*/ 1977390 h 1985010"/>
              <a:gd name="connsiteX4" fmla="*/ 78457 w 1739617"/>
              <a:gd name="connsiteY4" fmla="*/ 1970626 h 1985010"/>
              <a:gd name="connsiteX0" fmla="*/ 1747183 w 1747183"/>
              <a:gd name="connsiteY0" fmla="*/ 0 h 1985010"/>
              <a:gd name="connsiteX1" fmla="*/ 1141393 w 1747183"/>
              <a:gd name="connsiteY1" fmla="*/ 514350 h 1985010"/>
              <a:gd name="connsiteX2" fmla="*/ 1145203 w 1747183"/>
              <a:gd name="connsiteY2" fmla="*/ 1985010 h 1985010"/>
              <a:gd name="connsiteX3" fmla="*/ 86023 w 1747183"/>
              <a:gd name="connsiteY3" fmla="*/ 1977390 h 1985010"/>
              <a:gd name="connsiteX4" fmla="*/ 59353 w 1747183"/>
              <a:gd name="connsiteY4" fmla="*/ 1869937 h 1985010"/>
              <a:gd name="connsiteX0" fmla="*/ 1741644 w 1741644"/>
              <a:gd name="connsiteY0" fmla="*/ 0 h 1985010"/>
              <a:gd name="connsiteX1" fmla="*/ 1135854 w 1741644"/>
              <a:gd name="connsiteY1" fmla="*/ 514350 h 1985010"/>
              <a:gd name="connsiteX2" fmla="*/ 1139664 w 1741644"/>
              <a:gd name="connsiteY2" fmla="*/ 1985010 h 1985010"/>
              <a:gd name="connsiteX3" fmla="*/ 80484 w 1741644"/>
              <a:gd name="connsiteY3" fmla="*/ 1977390 h 1985010"/>
              <a:gd name="connsiteX4" fmla="*/ 72864 w 1741644"/>
              <a:gd name="connsiteY4" fmla="*/ 1891513 h 1985010"/>
              <a:gd name="connsiteX0" fmla="*/ 1668780 w 1668780"/>
              <a:gd name="connsiteY0" fmla="*/ 0 h 1985010"/>
              <a:gd name="connsiteX1" fmla="*/ 1062990 w 1668780"/>
              <a:gd name="connsiteY1" fmla="*/ 514350 h 1985010"/>
              <a:gd name="connsiteX2" fmla="*/ 1066800 w 1668780"/>
              <a:gd name="connsiteY2" fmla="*/ 1985010 h 1985010"/>
              <a:gd name="connsiteX3" fmla="*/ 7620 w 1668780"/>
              <a:gd name="connsiteY3" fmla="*/ 1977390 h 1985010"/>
              <a:gd name="connsiteX4" fmla="*/ 0 w 1668780"/>
              <a:gd name="connsiteY4" fmla="*/ 1891513 h 1985010"/>
              <a:gd name="connsiteX0" fmla="*/ 1668780 w 1668780"/>
              <a:gd name="connsiteY0" fmla="*/ 0 h 2031331"/>
              <a:gd name="connsiteX1" fmla="*/ 1062990 w 1668780"/>
              <a:gd name="connsiteY1" fmla="*/ 514350 h 2031331"/>
              <a:gd name="connsiteX2" fmla="*/ 1066800 w 1668780"/>
              <a:gd name="connsiteY2" fmla="*/ 1985010 h 2031331"/>
              <a:gd name="connsiteX3" fmla="*/ 7620 w 1668780"/>
              <a:gd name="connsiteY3" fmla="*/ 2031331 h 2031331"/>
              <a:gd name="connsiteX4" fmla="*/ 0 w 1668780"/>
              <a:gd name="connsiteY4" fmla="*/ 1891513 h 2031331"/>
              <a:gd name="connsiteX0" fmla="*/ 1668780 w 1668780"/>
              <a:gd name="connsiteY0" fmla="*/ 0 h 2038951"/>
              <a:gd name="connsiteX1" fmla="*/ 1062990 w 1668780"/>
              <a:gd name="connsiteY1" fmla="*/ 514350 h 2038951"/>
              <a:gd name="connsiteX2" fmla="*/ 1051560 w 1668780"/>
              <a:gd name="connsiteY2" fmla="*/ 2038951 h 2038951"/>
              <a:gd name="connsiteX3" fmla="*/ 7620 w 1668780"/>
              <a:gd name="connsiteY3" fmla="*/ 2031331 h 2038951"/>
              <a:gd name="connsiteX4" fmla="*/ 0 w 1668780"/>
              <a:gd name="connsiteY4" fmla="*/ 1891513 h 2038951"/>
              <a:gd name="connsiteX0" fmla="*/ 1668780 w 1668780"/>
              <a:gd name="connsiteY0" fmla="*/ 0 h 2031331"/>
              <a:gd name="connsiteX1" fmla="*/ 1062990 w 1668780"/>
              <a:gd name="connsiteY1" fmla="*/ 514350 h 2031331"/>
              <a:gd name="connsiteX2" fmla="*/ 1051560 w 1668780"/>
              <a:gd name="connsiteY2" fmla="*/ 2024567 h 2031331"/>
              <a:gd name="connsiteX3" fmla="*/ 7620 w 1668780"/>
              <a:gd name="connsiteY3" fmla="*/ 2031331 h 2031331"/>
              <a:gd name="connsiteX4" fmla="*/ 0 w 1668780"/>
              <a:gd name="connsiteY4" fmla="*/ 1891513 h 203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780" h="2031331">
                <a:moveTo>
                  <a:pt x="1668780" y="0"/>
                </a:moveTo>
                <a:lnTo>
                  <a:pt x="1062990" y="514350"/>
                </a:lnTo>
                <a:lnTo>
                  <a:pt x="1051560" y="2024567"/>
                </a:lnTo>
                <a:lnTo>
                  <a:pt x="7620" y="2031331"/>
                </a:lnTo>
                <a:lnTo>
                  <a:pt x="0" y="1891513"/>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Freeform 28"/>
          <p:cNvSpPr/>
          <p:nvPr/>
        </p:nvSpPr>
        <p:spPr bwMode="auto">
          <a:xfrm>
            <a:off x="1438088" y="713232"/>
            <a:ext cx="1371600" cy="2810256"/>
          </a:xfrm>
          <a:custGeom>
            <a:avLst/>
            <a:gdLst>
              <a:gd name="connsiteX0" fmla="*/ 1371600 w 1371600"/>
              <a:gd name="connsiteY0" fmla="*/ 6096 h 2810256"/>
              <a:gd name="connsiteX1" fmla="*/ 1109472 w 1371600"/>
              <a:gd name="connsiteY1" fmla="*/ 0 h 2810256"/>
              <a:gd name="connsiteX2" fmla="*/ 1115568 w 1371600"/>
              <a:gd name="connsiteY2" fmla="*/ 1548384 h 2810256"/>
              <a:gd name="connsiteX3" fmla="*/ 457200 w 1371600"/>
              <a:gd name="connsiteY3" fmla="*/ 2712720 h 2810256"/>
              <a:gd name="connsiteX4" fmla="*/ 0 w 1371600"/>
              <a:gd name="connsiteY4" fmla="*/ 2810256 h 281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2810256">
                <a:moveTo>
                  <a:pt x="1371600" y="6096"/>
                </a:moveTo>
                <a:lnTo>
                  <a:pt x="1109472" y="0"/>
                </a:lnTo>
                <a:lnTo>
                  <a:pt x="1115568" y="1548384"/>
                </a:lnTo>
                <a:lnTo>
                  <a:pt x="457200" y="2712720"/>
                </a:lnTo>
                <a:lnTo>
                  <a:pt x="0" y="2810256"/>
                </a:lnTo>
              </a:path>
            </a:pathLst>
          </a:custGeom>
          <a:noFill/>
          <a:ln w="9525" cap="flat" cmpd="sng" algn="ctr">
            <a:solidFill>
              <a:schemeClr val="accent1">
                <a:lumMod val="50000"/>
              </a:schemeClr>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Rectangle 14"/>
          <p:cNvSpPr/>
          <p:nvPr/>
        </p:nvSpPr>
        <p:spPr>
          <a:xfrm>
            <a:off x="6349186" y="2133600"/>
            <a:ext cx="2185214"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Citadel</a:t>
            </a:r>
          </a:p>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of the</a:t>
            </a:r>
          </a:p>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Planes</a:t>
            </a:r>
            <a:endParaRPr lang="en-US" sz="5400" cap="none" spc="0" dirty="0">
              <a:ln w="11430">
                <a:solidFill>
                  <a:srgbClr val="7030A0"/>
                </a:solidFill>
              </a:ln>
              <a:solidFill>
                <a:srgbClr val="FFC000"/>
              </a:solidFill>
              <a:effectLst>
                <a:glow rad="76200">
                  <a:schemeClr val="bg1"/>
                </a:glow>
                <a:outerShdw blurRad="80000" dist="40000" dir="5040000" algn="tl">
                  <a:srgbClr val="000000">
                    <a:alpha val="30000"/>
                  </a:srgbClr>
                </a:outerShdw>
              </a:effectLst>
            </a:endParaRPr>
          </a:p>
        </p:txBody>
      </p:sp>
      <p:sp>
        <p:nvSpPr>
          <p:cNvPr id="21" name="TextBox 20"/>
          <p:cNvSpPr txBox="1"/>
          <p:nvPr/>
        </p:nvSpPr>
        <p:spPr>
          <a:xfrm>
            <a:off x="9220200" y="-5417"/>
            <a:ext cx="3352800" cy="6863417"/>
          </a:xfrm>
          <a:prstGeom prst="rect">
            <a:avLst/>
          </a:prstGeom>
          <a:noFill/>
        </p:spPr>
        <p:txBody>
          <a:bodyPr wrap="square" rtlCol="0">
            <a:spAutoFit/>
          </a:bodyPr>
          <a:lstStyle/>
          <a:p>
            <a:pPr algn="just"/>
            <a:r>
              <a:rPr lang="en-US" sz="2200" dirty="0"/>
              <a:t>The portals’ positions in the Plane of Shadow map on this slide aren’t consistent with their positions in the Plane of Shadow slide.  Use the latter as the definitive source of current ground truth.</a:t>
            </a:r>
          </a:p>
          <a:p>
            <a:pPr algn="just"/>
            <a:endParaRPr lang="en-US" sz="2200" dirty="0"/>
          </a:p>
          <a:p>
            <a:pPr algn="just"/>
            <a:r>
              <a:rPr lang="en-US" sz="2200" dirty="0"/>
              <a:t>The IC explanation for the discrepancy is that the PCs will find this map in the map room in the </a:t>
            </a:r>
            <a:r>
              <a:rPr lang="en-US" sz="2200" dirty="0" err="1"/>
              <a:t>Ysgard</a:t>
            </a:r>
            <a:r>
              <a:rPr lang="en-US" sz="2200" dirty="0"/>
              <a:t> suite, but the map will reflect </a:t>
            </a:r>
            <a:r>
              <a:rPr lang="en-US" sz="2200" dirty="0" err="1"/>
              <a:t>Parjit’s</a:t>
            </a:r>
            <a:r>
              <a:rPr lang="en-US" sz="2200" dirty="0"/>
              <a:t> layout as he had it before the sale of the mansion on the Material Plane.  The layout was changed by </a:t>
            </a:r>
            <a:r>
              <a:rPr lang="en-US" sz="2200" dirty="0" err="1"/>
              <a:t>Kaszüm</a:t>
            </a:r>
            <a:r>
              <a:rPr lang="en-US" sz="2200" dirty="0"/>
              <a:t> shortly after his ilk moved in.</a:t>
            </a:r>
          </a:p>
        </p:txBody>
      </p:sp>
      <p:sp>
        <p:nvSpPr>
          <p:cNvPr id="2" name="Freeform 1"/>
          <p:cNvSpPr/>
          <p:nvPr/>
        </p:nvSpPr>
        <p:spPr bwMode="auto">
          <a:xfrm>
            <a:off x="3590544" y="1225296"/>
            <a:ext cx="694944" cy="2097024"/>
          </a:xfrm>
          <a:custGeom>
            <a:avLst/>
            <a:gdLst>
              <a:gd name="connsiteX0" fmla="*/ 0 w 694944"/>
              <a:gd name="connsiteY0" fmla="*/ 1810512 h 2097024"/>
              <a:gd name="connsiteX1" fmla="*/ 6096 w 694944"/>
              <a:gd name="connsiteY1" fmla="*/ 2097024 h 2097024"/>
              <a:gd name="connsiteX2" fmla="*/ 694944 w 694944"/>
              <a:gd name="connsiteY2" fmla="*/ 2090928 h 2097024"/>
              <a:gd name="connsiteX3" fmla="*/ 670560 w 694944"/>
              <a:gd name="connsiteY3" fmla="*/ 0 h 2097024"/>
              <a:gd name="connsiteX4" fmla="*/ 518160 w 694944"/>
              <a:gd name="connsiteY4" fmla="*/ 6096 h 2097024"/>
              <a:gd name="connsiteX0" fmla="*/ 0 w 694944"/>
              <a:gd name="connsiteY0" fmla="*/ 1810512 h 2097024"/>
              <a:gd name="connsiteX1" fmla="*/ 6096 w 694944"/>
              <a:gd name="connsiteY1" fmla="*/ 2097024 h 2097024"/>
              <a:gd name="connsiteX2" fmla="*/ 694944 w 694944"/>
              <a:gd name="connsiteY2" fmla="*/ 2090928 h 2097024"/>
              <a:gd name="connsiteX3" fmla="*/ 676656 w 694944"/>
              <a:gd name="connsiteY3" fmla="*/ 0 h 2097024"/>
              <a:gd name="connsiteX4" fmla="*/ 518160 w 694944"/>
              <a:gd name="connsiteY4" fmla="*/ 6096 h 2097024"/>
              <a:gd name="connsiteX0" fmla="*/ 0 w 719328"/>
              <a:gd name="connsiteY0" fmla="*/ 1810512 h 2109216"/>
              <a:gd name="connsiteX1" fmla="*/ 6096 w 719328"/>
              <a:gd name="connsiteY1" fmla="*/ 2097024 h 2109216"/>
              <a:gd name="connsiteX2" fmla="*/ 719328 w 719328"/>
              <a:gd name="connsiteY2" fmla="*/ 2109216 h 2109216"/>
              <a:gd name="connsiteX3" fmla="*/ 676656 w 719328"/>
              <a:gd name="connsiteY3" fmla="*/ 0 h 2109216"/>
              <a:gd name="connsiteX4" fmla="*/ 518160 w 719328"/>
              <a:gd name="connsiteY4" fmla="*/ 6096 h 2109216"/>
              <a:gd name="connsiteX0" fmla="*/ 0 w 688848"/>
              <a:gd name="connsiteY0" fmla="*/ 1810512 h 2097024"/>
              <a:gd name="connsiteX1" fmla="*/ 6096 w 688848"/>
              <a:gd name="connsiteY1" fmla="*/ 2097024 h 2097024"/>
              <a:gd name="connsiteX2" fmla="*/ 688848 w 688848"/>
              <a:gd name="connsiteY2" fmla="*/ 2078736 h 2097024"/>
              <a:gd name="connsiteX3" fmla="*/ 676656 w 688848"/>
              <a:gd name="connsiteY3" fmla="*/ 0 h 2097024"/>
              <a:gd name="connsiteX4" fmla="*/ 518160 w 688848"/>
              <a:gd name="connsiteY4" fmla="*/ 6096 h 2097024"/>
              <a:gd name="connsiteX0" fmla="*/ 0 w 694944"/>
              <a:gd name="connsiteY0" fmla="*/ 1810512 h 2097024"/>
              <a:gd name="connsiteX1" fmla="*/ 6096 w 694944"/>
              <a:gd name="connsiteY1" fmla="*/ 2097024 h 2097024"/>
              <a:gd name="connsiteX2" fmla="*/ 694944 w 694944"/>
              <a:gd name="connsiteY2" fmla="*/ 2097024 h 2097024"/>
              <a:gd name="connsiteX3" fmla="*/ 676656 w 694944"/>
              <a:gd name="connsiteY3" fmla="*/ 0 h 2097024"/>
              <a:gd name="connsiteX4" fmla="*/ 518160 w 694944"/>
              <a:gd name="connsiteY4" fmla="*/ 6096 h 209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4" h="2097024">
                <a:moveTo>
                  <a:pt x="0" y="1810512"/>
                </a:moveTo>
                <a:lnTo>
                  <a:pt x="6096" y="2097024"/>
                </a:lnTo>
                <a:lnTo>
                  <a:pt x="694944" y="2097024"/>
                </a:lnTo>
                <a:lnTo>
                  <a:pt x="676656" y="0"/>
                </a:lnTo>
                <a:lnTo>
                  <a:pt x="518160" y="6096"/>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12189856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Jue\DoW\Maps\Citadel of the Planes\citadel-07-ast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20" y="0"/>
            <a:ext cx="8107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400" y="1639669"/>
            <a:ext cx="96693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Violet</a:t>
            </a:r>
          </a:p>
          <a:p>
            <a:pPr algn="ctr"/>
            <a:r>
              <a:rPr lang="en-US" sz="1800" b="1" dirty="0">
                <a:ln w="11430"/>
                <a:solidFill>
                  <a:srgbClr val="CCFFFF"/>
                </a:solidFill>
                <a:effectLst>
                  <a:outerShdw blurRad="80000" dist="40000" dir="5040000" algn="tl">
                    <a:srgbClr val="000000">
                      <a:alpha val="30000"/>
                    </a:srgbClr>
                  </a:outerShdw>
                </a:effectLst>
              </a:rPr>
              <a:t>Library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9" name="Rectangle 8"/>
          <p:cNvSpPr/>
          <p:nvPr/>
        </p:nvSpPr>
        <p:spPr>
          <a:xfrm>
            <a:off x="1676400" y="2895600"/>
            <a:ext cx="1185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Arcanist’s</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Study</a:t>
            </a:r>
          </a:p>
        </p:txBody>
      </p:sp>
      <p:sp>
        <p:nvSpPr>
          <p:cNvPr id="4" name="Rectangle 3"/>
          <p:cNvSpPr/>
          <p:nvPr/>
        </p:nvSpPr>
        <p:spPr>
          <a:xfrm>
            <a:off x="9372600" y="55626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6576868" y="3505200"/>
            <a:ext cx="96693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Grand</a:t>
            </a:r>
          </a:p>
          <a:p>
            <a:pPr algn="ctr"/>
            <a:r>
              <a:rPr lang="en-US" sz="1800" b="1" dirty="0">
                <a:ln w="11430"/>
                <a:solidFill>
                  <a:srgbClr val="CCFFFF"/>
                </a:solidFill>
                <a:effectLst>
                  <a:outerShdw blurRad="80000" dist="40000" dir="5040000" algn="tl">
                    <a:srgbClr val="000000">
                      <a:alpha val="30000"/>
                    </a:srgbClr>
                  </a:outerShdw>
                </a:effectLst>
              </a:rPr>
              <a:t>Library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9486781" y="4648200"/>
            <a:ext cx="80021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Magic</a:t>
            </a:r>
          </a:p>
          <a:p>
            <a:pPr algn="ctr"/>
            <a:r>
              <a:rPr lang="en-US" sz="1800" b="1" dirty="0">
                <a:ln w="11430"/>
                <a:solidFill>
                  <a:srgbClr val="CCFFFF"/>
                </a:solidFill>
                <a:effectLst>
                  <a:outerShdw blurRad="80000" dist="40000" dir="5040000" algn="tl">
                    <a:srgbClr val="000000">
                      <a:alpha val="30000"/>
                    </a:srgbClr>
                  </a:outerShdw>
                </a:effectLst>
              </a:rPr>
              <a:t>Lab</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rot="20094223">
            <a:off x="1320312" y="664436"/>
            <a:ext cx="76174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Heart</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5268403" y="381000"/>
            <a:ext cx="270779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990099"/>
                  </a:solidFill>
                </a:ln>
                <a:solidFill>
                  <a:srgbClr val="92D050"/>
                </a:solidFill>
                <a:effectLst>
                  <a:glow rad="76200">
                    <a:schemeClr val="bg1"/>
                  </a:glow>
                  <a:outerShdw blurRad="80000" dist="40000" dir="5040000" algn="tl">
                    <a:srgbClr val="000000">
                      <a:alpha val="30000"/>
                    </a:srgbClr>
                  </a:outerShdw>
                </a:effectLst>
              </a:rPr>
              <a:t>Astral Plane</a:t>
            </a:r>
            <a:endParaRPr lang="en-US" sz="4000" cap="none" spc="0" dirty="0">
              <a:ln w="11430">
                <a:solidFill>
                  <a:srgbClr val="990099"/>
                </a:solidFill>
              </a:ln>
              <a:solidFill>
                <a:srgbClr val="92D050"/>
              </a:solidFill>
              <a:effectLst>
                <a:glow rad="76200">
                  <a:schemeClr val="bg1"/>
                </a:glow>
                <a:outerShdw blurRad="80000" dist="40000" dir="5040000" algn="tl">
                  <a:srgbClr val="000000">
                    <a:alpha val="30000"/>
                  </a:srgbClr>
                </a:outerShdw>
              </a:effectLst>
            </a:endParaRPr>
          </a:p>
        </p:txBody>
      </p:sp>
      <p:sp>
        <p:nvSpPr>
          <p:cNvPr id="10" name="Rectangle 9">
            <a:extLst>
              <a:ext uri="{FF2B5EF4-FFF2-40B4-BE49-F238E27FC236}">
                <a16:creationId xmlns:a16="http://schemas.microsoft.com/office/drawing/2014/main" id="{405EE22D-85FB-4B8D-9264-D9C84A774818}"/>
              </a:ext>
            </a:extLst>
          </p:cNvPr>
          <p:cNvSpPr/>
          <p:nvPr/>
        </p:nvSpPr>
        <p:spPr>
          <a:xfrm>
            <a:off x="3048000" y="2362200"/>
            <a:ext cx="308531" cy="369332"/>
          </a:xfrm>
          <a:prstGeom prst="rect">
            <a:avLst/>
          </a:prstGeom>
          <a:noFill/>
        </p:spPr>
        <p:txBody>
          <a:bodyPr wrap="square" lIns="91440" tIns="45720" rIns="91440" bIns="45720">
            <a:spAutoFit/>
          </a:bodyPr>
          <a:lstStyle/>
          <a:p>
            <a:pPr algn="ctr"/>
            <a:r>
              <a:rPr lang="en-US" sz="1800" b="1" cap="none" spc="0" dirty="0">
                <a:ln w="3175">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p>
        </p:txBody>
      </p:sp>
      <p:sp>
        <p:nvSpPr>
          <p:cNvPr id="12" name="Rectangle 11">
            <a:extLst>
              <a:ext uri="{FF2B5EF4-FFF2-40B4-BE49-F238E27FC236}">
                <a16:creationId xmlns:a16="http://schemas.microsoft.com/office/drawing/2014/main" id="{D0A2CA3A-83B3-456A-944E-3ADCDBF39801}"/>
              </a:ext>
            </a:extLst>
          </p:cNvPr>
          <p:cNvSpPr/>
          <p:nvPr/>
        </p:nvSpPr>
        <p:spPr>
          <a:xfrm>
            <a:off x="4648200" y="4812268"/>
            <a:ext cx="304800" cy="369332"/>
          </a:xfrm>
          <a:prstGeom prst="rect">
            <a:avLst/>
          </a:prstGeom>
          <a:noFill/>
        </p:spPr>
        <p:txBody>
          <a:bodyPr wrap="square" lIns="91440" tIns="45720" rIns="91440" bIns="45720">
            <a:spAutoFit/>
          </a:bodyPr>
          <a:lstStyle/>
          <a:p>
            <a:pPr algn="ctr"/>
            <a:r>
              <a:rPr lang="en-US" sz="1800" b="1" dirty="0">
                <a:ln w="3175">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S</a:t>
            </a:r>
          </a:p>
        </p:txBody>
      </p:sp>
      <p:sp>
        <p:nvSpPr>
          <p:cNvPr id="13" name="Rectangle 12">
            <a:extLst>
              <a:ext uri="{FF2B5EF4-FFF2-40B4-BE49-F238E27FC236}">
                <a16:creationId xmlns:a16="http://schemas.microsoft.com/office/drawing/2014/main" id="{6227E57E-1C39-4746-BAD0-20F3EF7ED1E5}"/>
              </a:ext>
            </a:extLst>
          </p:cNvPr>
          <p:cNvSpPr/>
          <p:nvPr/>
        </p:nvSpPr>
        <p:spPr>
          <a:xfrm>
            <a:off x="3733800" y="3962400"/>
            <a:ext cx="539720" cy="523220"/>
          </a:xfrm>
          <a:prstGeom prst="rect">
            <a:avLst/>
          </a:prstGeom>
          <a:noFill/>
        </p:spPr>
        <p:txBody>
          <a:bodyPr wrap="square" lIns="91440" tIns="45720" rIns="91440" bIns="45720">
            <a:spAutoFit/>
          </a:bodyPr>
          <a:lstStyle/>
          <a:p>
            <a:pPr algn="ctr"/>
            <a:r>
              <a:rPr lang="en-US" sz="1800" b="1" dirty="0">
                <a:ln w="3175">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14" name="Rectangle 13">
            <a:extLst>
              <a:ext uri="{FF2B5EF4-FFF2-40B4-BE49-F238E27FC236}">
                <a16:creationId xmlns:a16="http://schemas.microsoft.com/office/drawing/2014/main" id="{EAF19F46-E57C-4719-BC46-ACEA236821A7}"/>
              </a:ext>
            </a:extLst>
          </p:cNvPr>
          <p:cNvSpPr/>
          <p:nvPr/>
        </p:nvSpPr>
        <p:spPr>
          <a:xfrm>
            <a:off x="4316406" y="4495800"/>
            <a:ext cx="327736" cy="369332"/>
          </a:xfrm>
          <a:prstGeom prst="rect">
            <a:avLst/>
          </a:prstGeom>
          <a:noFill/>
        </p:spPr>
        <p:txBody>
          <a:bodyPr wrap="square" lIns="91440" tIns="45720" rIns="91440" bIns="45720">
            <a:spAutoFit/>
          </a:bodyPr>
          <a:lstStyle/>
          <a:p>
            <a:pPr algn="ctr"/>
            <a:r>
              <a:rPr lang="en-US" sz="1800" b="1" dirty="0">
                <a:ln w="3175">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R</a:t>
            </a:r>
          </a:p>
        </p:txBody>
      </p:sp>
      <p:sp>
        <p:nvSpPr>
          <p:cNvPr id="2" name="Freeform: Shape 1">
            <a:extLst>
              <a:ext uri="{FF2B5EF4-FFF2-40B4-BE49-F238E27FC236}">
                <a16:creationId xmlns:a16="http://schemas.microsoft.com/office/drawing/2014/main" id="{0456DF2B-5CA6-4596-B7DF-970BB9DC2A70}"/>
              </a:ext>
            </a:extLst>
          </p:cNvPr>
          <p:cNvSpPr/>
          <p:nvPr/>
        </p:nvSpPr>
        <p:spPr bwMode="auto">
          <a:xfrm>
            <a:off x="-4536440" y="-45720"/>
            <a:ext cx="4460240" cy="6979920"/>
          </a:xfrm>
          <a:custGeom>
            <a:avLst/>
            <a:gdLst>
              <a:gd name="connsiteX0" fmla="*/ 2600960 w 4460240"/>
              <a:gd name="connsiteY0" fmla="*/ 2621280 h 6979920"/>
              <a:gd name="connsiteX1" fmla="*/ 2296160 w 4460240"/>
              <a:gd name="connsiteY1" fmla="*/ 3921760 h 6979920"/>
              <a:gd name="connsiteX2" fmla="*/ 2753360 w 4460240"/>
              <a:gd name="connsiteY2" fmla="*/ 5486400 h 6979920"/>
              <a:gd name="connsiteX3" fmla="*/ 2804160 w 4460240"/>
              <a:gd name="connsiteY3" fmla="*/ 6908800 h 6979920"/>
              <a:gd name="connsiteX4" fmla="*/ 60960 w 4460240"/>
              <a:gd name="connsiteY4" fmla="*/ 6979920 h 6979920"/>
              <a:gd name="connsiteX5" fmla="*/ 0 w 4460240"/>
              <a:gd name="connsiteY5" fmla="*/ 10160 h 6979920"/>
              <a:gd name="connsiteX6" fmla="*/ 4053840 w 4460240"/>
              <a:gd name="connsiteY6" fmla="*/ 0 h 6979920"/>
              <a:gd name="connsiteX7" fmla="*/ 4064000 w 4460240"/>
              <a:gd name="connsiteY7" fmla="*/ 497840 h 6979920"/>
              <a:gd name="connsiteX8" fmla="*/ 4460240 w 4460240"/>
              <a:gd name="connsiteY8" fmla="*/ 1625600 h 6979920"/>
              <a:gd name="connsiteX9" fmla="*/ 2600960 w 4460240"/>
              <a:gd name="connsiteY9" fmla="*/ 2621280 h 697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0240" h="6979920">
                <a:moveTo>
                  <a:pt x="2600960" y="2621280"/>
                </a:moveTo>
                <a:lnTo>
                  <a:pt x="2296160" y="3921760"/>
                </a:lnTo>
                <a:lnTo>
                  <a:pt x="2753360" y="5486400"/>
                </a:lnTo>
                <a:lnTo>
                  <a:pt x="2804160" y="6908800"/>
                </a:lnTo>
                <a:lnTo>
                  <a:pt x="60960" y="6979920"/>
                </a:lnTo>
                <a:lnTo>
                  <a:pt x="0" y="10160"/>
                </a:lnTo>
                <a:lnTo>
                  <a:pt x="4053840" y="0"/>
                </a:lnTo>
                <a:lnTo>
                  <a:pt x="4064000" y="497840"/>
                </a:lnTo>
                <a:lnTo>
                  <a:pt x="4460240" y="1625600"/>
                </a:lnTo>
                <a:lnTo>
                  <a:pt x="2600960" y="262128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Rectangle 16">
            <a:extLst>
              <a:ext uri="{FF2B5EF4-FFF2-40B4-BE49-F238E27FC236}">
                <a16:creationId xmlns:a16="http://schemas.microsoft.com/office/drawing/2014/main" id="{02D87F14-41B0-44E9-AEEA-4CE20E586E68}"/>
              </a:ext>
            </a:extLst>
          </p:cNvPr>
          <p:cNvSpPr/>
          <p:nvPr/>
        </p:nvSpPr>
        <p:spPr>
          <a:xfrm>
            <a:off x="4567942" y="4038600"/>
            <a:ext cx="537458" cy="707886"/>
          </a:xfrm>
          <a:prstGeom prst="rect">
            <a:avLst/>
          </a:prstGeom>
          <a:noFill/>
        </p:spPr>
        <p:txBody>
          <a:bodyPr wrap="square" lIns="91440" tIns="45720" rIns="91440" bIns="45720">
            <a:spAutoFit/>
          </a:bodyPr>
          <a:lstStyle/>
          <a:p>
            <a:pPr algn="ctr"/>
            <a:r>
              <a:rPr lang="en-US" sz="4000" b="1" cap="none" spc="0" dirty="0">
                <a:ln w="3175">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I</a:t>
            </a:r>
          </a:p>
        </p:txBody>
      </p:sp>
      <p:sp>
        <p:nvSpPr>
          <p:cNvPr id="3" name="Teardrop 2">
            <a:extLst>
              <a:ext uri="{FF2B5EF4-FFF2-40B4-BE49-F238E27FC236}">
                <a16:creationId xmlns:a16="http://schemas.microsoft.com/office/drawing/2014/main" id="{1EA9BB80-84AA-460A-9B16-ED4FCAE39305}"/>
              </a:ext>
            </a:extLst>
          </p:cNvPr>
          <p:cNvSpPr/>
          <p:nvPr/>
        </p:nvSpPr>
        <p:spPr bwMode="auto">
          <a:xfrm rot="6290195">
            <a:off x="9429023" y="2399549"/>
            <a:ext cx="1297662" cy="1207532"/>
          </a:xfrm>
          <a:prstGeom prst="teardrop">
            <a:avLst>
              <a:gd name="adj" fmla="val 136912"/>
            </a:avLst>
          </a:prstGeom>
          <a:solidFill>
            <a:srgbClr val="00FF00">
              <a:alpha val="74000"/>
            </a:srgbClr>
          </a:solid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BE190D9B-D0E9-4B04-8E6E-ADEDF2F8D3DE}"/>
              </a:ext>
            </a:extLst>
          </p:cNvPr>
          <p:cNvSpPr/>
          <p:nvPr/>
        </p:nvSpPr>
        <p:spPr>
          <a:xfrm>
            <a:off x="2982178" y="2667000"/>
            <a:ext cx="294422" cy="369332"/>
          </a:xfrm>
          <a:prstGeom prst="rect">
            <a:avLst/>
          </a:prstGeom>
          <a:noFill/>
        </p:spPr>
        <p:txBody>
          <a:bodyPr wrap="square" lIns="91440" tIns="45720" rIns="91440" bIns="45720">
            <a:spAutoFit/>
          </a:bodyPr>
          <a:lstStyle/>
          <a:p>
            <a:pPr algn="ctr"/>
            <a:r>
              <a:rPr lang="en-US" sz="1800" b="1" dirty="0">
                <a:ln w="3175">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E</a:t>
            </a:r>
          </a:p>
        </p:txBody>
      </p:sp>
    </p:spTree>
    <p:extLst>
      <p:ext uri="{BB962C8B-B14F-4D97-AF65-F5344CB8AC3E}">
        <p14:creationId xmlns:p14="http://schemas.microsoft.com/office/powerpoint/2010/main" val="34135502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16AA6-BFA3-4F95-A394-D954D7B54146}"/>
              </a:ext>
            </a:extLst>
          </p:cNvPr>
          <p:cNvPicPr>
            <a:picLocks noChangeAspect="1"/>
          </p:cNvPicPr>
          <p:nvPr/>
        </p:nvPicPr>
        <p:blipFill>
          <a:blip r:embed="rId2"/>
          <a:stretch>
            <a:fillRect/>
          </a:stretch>
        </p:blipFill>
        <p:spPr>
          <a:xfrm>
            <a:off x="0" y="355847"/>
            <a:ext cx="9144000" cy="6146305"/>
          </a:xfrm>
          <a:prstGeom prst="rect">
            <a:avLst/>
          </a:prstGeom>
        </p:spPr>
      </p:pic>
      <p:sp>
        <p:nvSpPr>
          <p:cNvPr id="4" name="Arrow: Notched Right 3">
            <a:extLst>
              <a:ext uri="{FF2B5EF4-FFF2-40B4-BE49-F238E27FC236}">
                <a16:creationId xmlns:a16="http://schemas.microsoft.com/office/drawing/2014/main" id="{6B51F648-3743-4AFD-9834-423AB0997A4B}"/>
              </a:ext>
            </a:extLst>
          </p:cNvPr>
          <p:cNvSpPr/>
          <p:nvPr/>
        </p:nvSpPr>
        <p:spPr bwMode="auto">
          <a:xfrm rot="5400000">
            <a:off x="1828800" y="2590800"/>
            <a:ext cx="914400" cy="304800"/>
          </a:xfrm>
          <a:prstGeom prst="notchedRightArrow">
            <a:avLst/>
          </a:prstGeom>
          <a:solidFill>
            <a:srgbClr val="00FF00"/>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Arrow: Notched Right 4">
            <a:extLst>
              <a:ext uri="{FF2B5EF4-FFF2-40B4-BE49-F238E27FC236}">
                <a16:creationId xmlns:a16="http://schemas.microsoft.com/office/drawing/2014/main" id="{CF8B5A43-58E6-4B6A-8112-338ACE0D29B6}"/>
              </a:ext>
            </a:extLst>
          </p:cNvPr>
          <p:cNvSpPr/>
          <p:nvPr/>
        </p:nvSpPr>
        <p:spPr bwMode="auto">
          <a:xfrm rot="10800000">
            <a:off x="1295400" y="3248025"/>
            <a:ext cx="457200" cy="180975"/>
          </a:xfrm>
          <a:prstGeom prst="notchedRightArrow">
            <a:avLst/>
          </a:prstGeom>
          <a:solidFill>
            <a:srgbClr val="00FF00"/>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Freeform: Shape 5">
            <a:extLst>
              <a:ext uri="{FF2B5EF4-FFF2-40B4-BE49-F238E27FC236}">
                <a16:creationId xmlns:a16="http://schemas.microsoft.com/office/drawing/2014/main" id="{D631055A-A058-48D7-A442-98667F6E5298}"/>
              </a:ext>
            </a:extLst>
          </p:cNvPr>
          <p:cNvSpPr/>
          <p:nvPr/>
        </p:nvSpPr>
        <p:spPr bwMode="auto">
          <a:xfrm>
            <a:off x="1009650" y="3743325"/>
            <a:ext cx="2447925" cy="1556007"/>
          </a:xfrm>
          <a:custGeom>
            <a:avLst/>
            <a:gdLst>
              <a:gd name="connsiteX0" fmla="*/ 0 w 2447925"/>
              <a:gd name="connsiteY0" fmla="*/ 0 h 1556007"/>
              <a:gd name="connsiteX1" fmla="*/ 504825 w 2447925"/>
              <a:gd name="connsiteY1" fmla="*/ 1171575 h 1556007"/>
              <a:gd name="connsiteX2" fmla="*/ 1219200 w 2447925"/>
              <a:gd name="connsiteY2" fmla="*/ 1552575 h 1556007"/>
              <a:gd name="connsiteX3" fmla="*/ 1933575 w 2447925"/>
              <a:gd name="connsiteY3" fmla="*/ 1276350 h 1556007"/>
              <a:gd name="connsiteX4" fmla="*/ 2447925 w 2447925"/>
              <a:gd name="connsiteY4" fmla="*/ 47625 h 155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925" h="1556007">
                <a:moveTo>
                  <a:pt x="0" y="0"/>
                </a:moveTo>
                <a:cubicBezTo>
                  <a:pt x="150812" y="456406"/>
                  <a:pt x="301625" y="912812"/>
                  <a:pt x="504825" y="1171575"/>
                </a:cubicBezTo>
                <a:cubicBezTo>
                  <a:pt x="708025" y="1430338"/>
                  <a:pt x="981075" y="1535113"/>
                  <a:pt x="1219200" y="1552575"/>
                </a:cubicBezTo>
                <a:cubicBezTo>
                  <a:pt x="1457325" y="1570037"/>
                  <a:pt x="1728788" y="1527175"/>
                  <a:pt x="1933575" y="1276350"/>
                </a:cubicBezTo>
                <a:cubicBezTo>
                  <a:pt x="2138363" y="1025525"/>
                  <a:pt x="2293144" y="536575"/>
                  <a:pt x="2447925" y="47625"/>
                </a:cubicBezTo>
              </a:path>
            </a:pathLst>
          </a:custGeom>
          <a:noFill/>
          <a:ln w="50800" cap="flat" cmpd="sng" algn="ctr">
            <a:solidFill>
              <a:srgbClr val="00FF00"/>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bodyPr>
          <a:lstStyle/>
          <a:p>
            <a:endParaRPr lang="en-US"/>
          </a:p>
        </p:txBody>
      </p:sp>
      <p:sp>
        <p:nvSpPr>
          <p:cNvPr id="7" name="Arrow: Notched Right 6">
            <a:extLst>
              <a:ext uri="{FF2B5EF4-FFF2-40B4-BE49-F238E27FC236}">
                <a16:creationId xmlns:a16="http://schemas.microsoft.com/office/drawing/2014/main" id="{FC8FE30F-D82A-4CF4-9F49-240548B8579F}"/>
              </a:ext>
            </a:extLst>
          </p:cNvPr>
          <p:cNvSpPr/>
          <p:nvPr/>
        </p:nvSpPr>
        <p:spPr bwMode="auto">
          <a:xfrm rot="5400000">
            <a:off x="3860144" y="3948112"/>
            <a:ext cx="457200" cy="180975"/>
          </a:xfrm>
          <a:prstGeom prst="notchedRightArrow">
            <a:avLst/>
          </a:prstGeom>
          <a:solidFill>
            <a:srgbClr val="00FF00"/>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Arrow: Notched Right 7">
            <a:extLst>
              <a:ext uri="{FF2B5EF4-FFF2-40B4-BE49-F238E27FC236}">
                <a16:creationId xmlns:a16="http://schemas.microsoft.com/office/drawing/2014/main" id="{83CCB23E-73C0-4FBC-BAD3-4260EF8E7E38}"/>
              </a:ext>
            </a:extLst>
          </p:cNvPr>
          <p:cNvSpPr/>
          <p:nvPr/>
        </p:nvSpPr>
        <p:spPr bwMode="auto">
          <a:xfrm>
            <a:off x="4343400" y="3397818"/>
            <a:ext cx="609600" cy="180975"/>
          </a:xfrm>
          <a:prstGeom prst="notchedRightArrow">
            <a:avLst/>
          </a:prstGeom>
          <a:solidFill>
            <a:srgbClr val="00FF00"/>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Arrow: Notched Right 8">
            <a:extLst>
              <a:ext uri="{FF2B5EF4-FFF2-40B4-BE49-F238E27FC236}">
                <a16:creationId xmlns:a16="http://schemas.microsoft.com/office/drawing/2014/main" id="{FA1E93B8-D8B2-4668-A3DF-D024EA655917}"/>
              </a:ext>
            </a:extLst>
          </p:cNvPr>
          <p:cNvSpPr/>
          <p:nvPr/>
        </p:nvSpPr>
        <p:spPr bwMode="auto">
          <a:xfrm>
            <a:off x="5943600" y="3407343"/>
            <a:ext cx="609600" cy="180975"/>
          </a:xfrm>
          <a:prstGeom prst="notchedRightArrow">
            <a:avLst/>
          </a:prstGeom>
          <a:solidFill>
            <a:srgbClr val="00FF00"/>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Arrow: Notched Right 9">
            <a:extLst>
              <a:ext uri="{FF2B5EF4-FFF2-40B4-BE49-F238E27FC236}">
                <a16:creationId xmlns:a16="http://schemas.microsoft.com/office/drawing/2014/main" id="{A8209390-3498-4EEB-BF2A-939469D00420}"/>
              </a:ext>
            </a:extLst>
          </p:cNvPr>
          <p:cNvSpPr/>
          <p:nvPr/>
        </p:nvSpPr>
        <p:spPr bwMode="auto">
          <a:xfrm rot="16369246">
            <a:off x="3454428" y="3943936"/>
            <a:ext cx="457200" cy="180975"/>
          </a:xfrm>
          <a:prstGeom prst="notchedRightArrow">
            <a:avLst/>
          </a:prstGeom>
          <a:solidFill>
            <a:srgbClr val="00FF00"/>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Arrow: Notched Right 10">
            <a:extLst>
              <a:ext uri="{FF2B5EF4-FFF2-40B4-BE49-F238E27FC236}">
                <a16:creationId xmlns:a16="http://schemas.microsoft.com/office/drawing/2014/main" id="{8CB968D3-AC27-47F1-AB93-42E5C443D4F1}"/>
              </a:ext>
            </a:extLst>
          </p:cNvPr>
          <p:cNvSpPr/>
          <p:nvPr/>
        </p:nvSpPr>
        <p:spPr bwMode="auto">
          <a:xfrm rot="5400000">
            <a:off x="6443560" y="4605439"/>
            <a:ext cx="1184533" cy="203255"/>
          </a:xfrm>
          <a:prstGeom prst="notchedRightArrow">
            <a:avLst/>
          </a:prstGeom>
          <a:solidFill>
            <a:srgbClr val="00FF00"/>
          </a:solidFill>
          <a:ln w="95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466188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5EA97-EAC0-48CA-B51E-B2103DB7A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 y="23812"/>
            <a:ext cx="6896100" cy="6810375"/>
          </a:xfrm>
          <a:prstGeom prst="rect">
            <a:avLst/>
          </a:prstGeom>
        </p:spPr>
      </p:pic>
      <p:sp>
        <p:nvSpPr>
          <p:cNvPr id="9" name="Rectangle 6">
            <a:extLst>
              <a:ext uri="{FF2B5EF4-FFF2-40B4-BE49-F238E27FC236}">
                <a16:creationId xmlns:a16="http://schemas.microsoft.com/office/drawing/2014/main" id="{0282E98B-4801-451A-ABEA-83A41FB2E17F}"/>
              </a:ext>
            </a:extLst>
          </p:cNvPr>
          <p:cNvSpPr/>
          <p:nvPr/>
        </p:nvSpPr>
        <p:spPr bwMode="auto">
          <a:xfrm rot="10800000">
            <a:off x="4385632" y="4038599"/>
            <a:ext cx="491167" cy="470375"/>
          </a:xfrm>
          <a:custGeom>
            <a:avLst/>
            <a:gdLst>
              <a:gd name="connsiteX0" fmla="*/ 0 w 2057403"/>
              <a:gd name="connsiteY0" fmla="*/ 0 h 685800"/>
              <a:gd name="connsiteX1" fmla="*/ 2057403 w 2057403"/>
              <a:gd name="connsiteY1" fmla="*/ 0 h 685800"/>
              <a:gd name="connsiteX2" fmla="*/ 2057403 w 2057403"/>
              <a:gd name="connsiteY2" fmla="*/ 685800 h 685800"/>
              <a:gd name="connsiteX3" fmla="*/ 0 w 2057403"/>
              <a:gd name="connsiteY3" fmla="*/ 685800 h 685800"/>
              <a:gd name="connsiteX4" fmla="*/ 0 w 2057403"/>
              <a:gd name="connsiteY4" fmla="*/ 0 h 685800"/>
              <a:gd name="connsiteX0" fmla="*/ 0 w 2057403"/>
              <a:gd name="connsiteY0" fmla="*/ 0 h 905719"/>
              <a:gd name="connsiteX1" fmla="*/ 2057403 w 2057403"/>
              <a:gd name="connsiteY1" fmla="*/ 0 h 905719"/>
              <a:gd name="connsiteX2" fmla="*/ 1687013 w 2057403"/>
              <a:gd name="connsiteY2" fmla="*/ 905719 h 905719"/>
              <a:gd name="connsiteX3" fmla="*/ 0 w 2057403"/>
              <a:gd name="connsiteY3" fmla="*/ 685800 h 905719"/>
              <a:gd name="connsiteX4" fmla="*/ 0 w 2057403"/>
              <a:gd name="connsiteY4" fmla="*/ 0 h 905719"/>
              <a:gd name="connsiteX0" fmla="*/ 0 w 2057403"/>
              <a:gd name="connsiteY0" fmla="*/ 0 h 905719"/>
              <a:gd name="connsiteX1" fmla="*/ 2057403 w 2057403"/>
              <a:gd name="connsiteY1" fmla="*/ 0 h 905719"/>
              <a:gd name="connsiteX2" fmla="*/ 1687013 w 2057403"/>
              <a:gd name="connsiteY2" fmla="*/ 905719 h 905719"/>
              <a:gd name="connsiteX3" fmla="*/ 150471 w 2057403"/>
              <a:gd name="connsiteY3" fmla="*/ 836271 h 905719"/>
              <a:gd name="connsiteX4" fmla="*/ 0 w 2057403"/>
              <a:gd name="connsiteY4" fmla="*/ 0 h 905719"/>
              <a:gd name="connsiteX0" fmla="*/ 0 w 2057403"/>
              <a:gd name="connsiteY0" fmla="*/ 0 h 905719"/>
              <a:gd name="connsiteX1" fmla="*/ 2057403 w 2057403"/>
              <a:gd name="connsiteY1" fmla="*/ 0 h 905719"/>
              <a:gd name="connsiteX2" fmla="*/ 1687013 w 2057403"/>
              <a:gd name="connsiteY2" fmla="*/ 905719 h 905719"/>
              <a:gd name="connsiteX3" fmla="*/ 277793 w 2057403"/>
              <a:gd name="connsiteY3" fmla="*/ 894144 h 905719"/>
              <a:gd name="connsiteX4" fmla="*/ 0 w 2057403"/>
              <a:gd name="connsiteY4" fmla="*/ 0 h 90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3" h="905719">
                <a:moveTo>
                  <a:pt x="0" y="0"/>
                </a:moveTo>
                <a:lnTo>
                  <a:pt x="2057403" y="0"/>
                </a:lnTo>
                <a:lnTo>
                  <a:pt x="1687013" y="905719"/>
                </a:lnTo>
                <a:lnTo>
                  <a:pt x="277793" y="894144"/>
                </a:lnTo>
                <a:lnTo>
                  <a:pt x="0" y="0"/>
                </a:lnTo>
                <a:close/>
              </a:path>
            </a:pathLst>
          </a:custGeom>
          <a:blipFill>
            <a:blip r:embed="rId3"/>
            <a:tile tx="0" ty="0" sx="100000" sy="100000" flip="none" algn="tl"/>
          </a:blipFill>
          <a:ln w="57150"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FF04DD9E-2BEE-4ABB-882A-C7F4E9607754}"/>
              </a:ext>
            </a:extLst>
          </p:cNvPr>
          <p:cNvSpPr/>
          <p:nvPr/>
        </p:nvSpPr>
        <p:spPr bwMode="auto">
          <a:xfrm>
            <a:off x="3733800" y="6172200"/>
            <a:ext cx="1676400" cy="533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Star: 24 Points 4">
            <a:extLst>
              <a:ext uri="{FF2B5EF4-FFF2-40B4-BE49-F238E27FC236}">
                <a16:creationId xmlns:a16="http://schemas.microsoft.com/office/drawing/2014/main" id="{186CC7CA-A6B1-47AA-9B3F-699E5B150CD1}"/>
              </a:ext>
            </a:extLst>
          </p:cNvPr>
          <p:cNvSpPr/>
          <p:nvPr/>
        </p:nvSpPr>
        <p:spPr bwMode="auto">
          <a:xfrm>
            <a:off x="3200400" y="3657600"/>
            <a:ext cx="1371600" cy="1295400"/>
          </a:xfrm>
          <a:prstGeom prst="star24">
            <a:avLst/>
          </a:prstGeom>
          <a:blipFill dpi="0" rotWithShape="1">
            <a:blip r:embed="rId4">
              <a:alphaModFix amt="96000"/>
            </a:blip>
            <a:srcRect/>
            <a:tile tx="0" ty="0" sx="100000" sy="100000" flip="none" algn="tl"/>
          </a:blip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Star: 24 Points 5">
            <a:extLst>
              <a:ext uri="{FF2B5EF4-FFF2-40B4-BE49-F238E27FC236}">
                <a16:creationId xmlns:a16="http://schemas.microsoft.com/office/drawing/2014/main" id="{4325950E-C866-4864-8076-24191894E218}"/>
              </a:ext>
            </a:extLst>
          </p:cNvPr>
          <p:cNvSpPr/>
          <p:nvPr/>
        </p:nvSpPr>
        <p:spPr bwMode="auto">
          <a:xfrm rot="2755087">
            <a:off x="4106201" y="3935636"/>
            <a:ext cx="1317746" cy="2333793"/>
          </a:xfrm>
          <a:prstGeom prst="star24">
            <a:avLst/>
          </a:prstGeom>
          <a:blipFill dpi="0" rotWithShape="1">
            <a:blip r:embed="rId4">
              <a:alphaModFix amt="96000"/>
            </a:blip>
            <a:srcRect/>
            <a:tile tx="0" ty="0" sx="100000" sy="100000" flip="none" algn="tl"/>
          </a:blip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50943B14-6E21-4DB2-8FC8-257025580369}"/>
              </a:ext>
            </a:extLst>
          </p:cNvPr>
          <p:cNvSpPr/>
          <p:nvPr/>
        </p:nvSpPr>
        <p:spPr>
          <a:xfrm>
            <a:off x="4391628" y="2659559"/>
            <a:ext cx="561372" cy="769441"/>
          </a:xfrm>
          <a:prstGeom prst="rect">
            <a:avLst/>
          </a:prstGeom>
          <a:noFill/>
        </p:spPr>
        <p:txBody>
          <a:bodyPr wrap="none" lIns="91440" tIns="45720" rIns="91440" bIns="45720">
            <a:spAutoFit/>
          </a:bodyPr>
          <a:lstStyle/>
          <a:p>
            <a:pPr algn="ctr"/>
            <a:r>
              <a:rPr lang="en-US" sz="44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endParaRPr lang="en-US" sz="44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84130019-A37E-4FE5-A590-FB28AE5A3032}"/>
              </a:ext>
            </a:extLst>
          </p:cNvPr>
          <p:cNvSpPr/>
          <p:nvPr/>
        </p:nvSpPr>
        <p:spPr>
          <a:xfrm>
            <a:off x="4156788" y="4835604"/>
            <a:ext cx="1031052" cy="1107996"/>
          </a:xfrm>
          <a:prstGeom prst="rect">
            <a:avLst/>
          </a:prstGeom>
          <a:noFill/>
        </p:spPr>
        <p:txBody>
          <a:bodyPr wrap="none" lIns="91440" tIns="45720" rIns="91440" bIns="45720">
            <a:spAutoFit/>
          </a:bodyPr>
          <a:lstStyle/>
          <a:p>
            <a:pPr algn="ctr"/>
            <a:r>
              <a:rPr lang="en-US" sz="6600" b="1" dirty="0" err="1">
                <a:ln w="12700">
                  <a:solidFill>
                    <a:schemeClr val="tx1"/>
                  </a:solidFill>
                  <a:prstDash val="solid"/>
                </a:ln>
                <a:solidFill>
                  <a:srgbClr val="00FFFF"/>
                </a:solidFill>
                <a:effectLst>
                  <a:glow rad="228600">
                    <a:schemeClr val="accent1">
                      <a:satMod val="175000"/>
                      <a:alpha val="40000"/>
                    </a:schemeClr>
                  </a:glow>
                  <a:outerShdw dist="38100" dir="2640000" algn="bl" rotWithShape="0">
                    <a:schemeClr val="accent1"/>
                  </a:outerShdw>
                </a:effectLst>
              </a:rPr>
              <a:t>ch</a:t>
            </a:r>
            <a:endParaRPr lang="en-US" sz="6600" b="1" cap="none" spc="0" dirty="0">
              <a:ln w="12700">
                <a:solidFill>
                  <a:schemeClr val="tx1"/>
                </a:solidFill>
                <a:prstDash val="solid"/>
              </a:ln>
              <a:solidFill>
                <a:srgbClr val="00FFFF"/>
              </a:solidFill>
              <a:effectLst>
                <a:glow rad="228600">
                  <a:schemeClr val="accent1">
                    <a:satMod val="175000"/>
                    <a:alpha val="40000"/>
                  </a:schemeClr>
                </a:glow>
                <a:outerShdw dist="38100" dir="2640000" algn="bl" rotWithShape="0">
                  <a:schemeClr val="accent1"/>
                </a:outerShdw>
              </a:effectLst>
            </a:endParaRPr>
          </a:p>
        </p:txBody>
      </p:sp>
    </p:spTree>
    <p:extLst>
      <p:ext uri="{BB962C8B-B14F-4D97-AF65-F5344CB8AC3E}">
        <p14:creationId xmlns:p14="http://schemas.microsoft.com/office/powerpoint/2010/main" val="20548086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33173-59B0-4A69-B0D3-E4F13DBED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43000" y="-1143001"/>
            <a:ext cx="6857999" cy="9144000"/>
          </a:xfrm>
          <a:prstGeom prst="rect">
            <a:avLst/>
          </a:prstGeom>
        </p:spPr>
      </p:pic>
      <p:sp>
        <p:nvSpPr>
          <p:cNvPr id="5" name="Rectangle 4">
            <a:extLst>
              <a:ext uri="{FF2B5EF4-FFF2-40B4-BE49-F238E27FC236}">
                <a16:creationId xmlns:a16="http://schemas.microsoft.com/office/drawing/2014/main" id="{095837E3-2262-4A8A-9E38-D0B6E2F5978F}"/>
              </a:ext>
            </a:extLst>
          </p:cNvPr>
          <p:cNvSpPr/>
          <p:nvPr/>
        </p:nvSpPr>
        <p:spPr>
          <a:xfrm>
            <a:off x="3359465" y="1495961"/>
            <a:ext cx="755335" cy="1323439"/>
          </a:xfrm>
          <a:prstGeom prst="rect">
            <a:avLst/>
          </a:prstGeom>
          <a:noFill/>
        </p:spPr>
        <p:txBody>
          <a:bodyPr wrap="none" lIns="91440" tIns="45720" rIns="91440" bIns="45720">
            <a:spAutoFit/>
          </a:bodyPr>
          <a:lstStyle/>
          <a:p>
            <a:pPr algn="ctr"/>
            <a:r>
              <a:rPr lang="en-US" sz="8000" b="1"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rPr>
              <a:t>h</a:t>
            </a:r>
            <a:endParaRPr lang="en-US" sz="8000" b="1" cap="none" spc="0"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endParaRPr>
          </a:p>
        </p:txBody>
      </p:sp>
      <p:sp>
        <p:nvSpPr>
          <p:cNvPr id="6" name="Rectangle 5">
            <a:extLst>
              <a:ext uri="{FF2B5EF4-FFF2-40B4-BE49-F238E27FC236}">
                <a16:creationId xmlns:a16="http://schemas.microsoft.com/office/drawing/2014/main" id="{C7D83061-BE14-4023-905B-1D18C6B56BF1}"/>
              </a:ext>
            </a:extLst>
          </p:cNvPr>
          <p:cNvSpPr/>
          <p:nvPr/>
        </p:nvSpPr>
        <p:spPr>
          <a:xfrm>
            <a:off x="6019800" y="2839720"/>
            <a:ext cx="755335" cy="1323439"/>
          </a:xfrm>
          <a:prstGeom prst="rect">
            <a:avLst/>
          </a:prstGeom>
          <a:noFill/>
        </p:spPr>
        <p:txBody>
          <a:bodyPr wrap="none" lIns="91440" tIns="45720" rIns="91440" bIns="45720">
            <a:spAutoFit/>
          </a:bodyPr>
          <a:lstStyle/>
          <a:p>
            <a:pPr algn="ctr"/>
            <a:r>
              <a:rPr lang="en-US" sz="8000" b="1"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rPr>
              <a:t>h</a:t>
            </a:r>
          </a:p>
        </p:txBody>
      </p:sp>
      <p:sp>
        <p:nvSpPr>
          <p:cNvPr id="7" name="Rectangle 6">
            <a:extLst>
              <a:ext uri="{FF2B5EF4-FFF2-40B4-BE49-F238E27FC236}">
                <a16:creationId xmlns:a16="http://schemas.microsoft.com/office/drawing/2014/main" id="{BCE02C85-E0C6-4473-9F1F-7A50BE45E3A3}"/>
              </a:ext>
            </a:extLst>
          </p:cNvPr>
          <p:cNvSpPr/>
          <p:nvPr/>
        </p:nvSpPr>
        <p:spPr>
          <a:xfrm>
            <a:off x="5119326" y="2057400"/>
            <a:ext cx="755335" cy="1323439"/>
          </a:xfrm>
          <a:prstGeom prst="rect">
            <a:avLst/>
          </a:prstGeom>
          <a:noFill/>
        </p:spPr>
        <p:txBody>
          <a:bodyPr wrap="none" lIns="91440" tIns="45720" rIns="91440" bIns="45720">
            <a:spAutoFit/>
          </a:bodyPr>
          <a:lstStyle/>
          <a:p>
            <a:pPr algn="ctr"/>
            <a:r>
              <a:rPr lang="en-US" sz="8000" b="1"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rPr>
              <a:t>h</a:t>
            </a:r>
            <a:endParaRPr lang="en-US" sz="8000" b="1" cap="none" spc="0"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20272B14-3D51-4D6C-8DD3-7F378DC5AF0F}"/>
              </a:ext>
            </a:extLst>
          </p:cNvPr>
          <p:cNvSpPr/>
          <p:nvPr/>
        </p:nvSpPr>
        <p:spPr>
          <a:xfrm>
            <a:off x="4731404" y="3477162"/>
            <a:ext cx="697627" cy="1323439"/>
          </a:xfrm>
          <a:prstGeom prst="rect">
            <a:avLst/>
          </a:prstGeom>
          <a:noFill/>
        </p:spPr>
        <p:txBody>
          <a:bodyPr wrap="none" lIns="91440" tIns="45720" rIns="91440" bIns="45720">
            <a:spAutoFit/>
          </a:bodyPr>
          <a:lstStyle/>
          <a:p>
            <a:pPr algn="ctr"/>
            <a:r>
              <a:rPr lang="en-US" sz="8000" b="1"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rPr>
              <a:t>a</a:t>
            </a:r>
            <a:endParaRPr lang="en-US" sz="8000" b="1" cap="none" spc="0"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endParaRPr>
          </a:p>
        </p:txBody>
      </p:sp>
      <p:sp>
        <p:nvSpPr>
          <p:cNvPr id="9" name="Rectangle 8">
            <a:extLst>
              <a:ext uri="{FF2B5EF4-FFF2-40B4-BE49-F238E27FC236}">
                <a16:creationId xmlns:a16="http://schemas.microsoft.com/office/drawing/2014/main" id="{99127D4A-9D4A-420F-AF40-BA8B8FF11F03}"/>
              </a:ext>
            </a:extLst>
          </p:cNvPr>
          <p:cNvSpPr/>
          <p:nvPr/>
        </p:nvSpPr>
        <p:spPr>
          <a:xfrm>
            <a:off x="4483126" y="2514600"/>
            <a:ext cx="697627" cy="1323439"/>
          </a:xfrm>
          <a:prstGeom prst="rect">
            <a:avLst/>
          </a:prstGeom>
          <a:noFill/>
        </p:spPr>
        <p:txBody>
          <a:bodyPr wrap="none" lIns="91440" tIns="45720" rIns="91440" bIns="45720">
            <a:spAutoFit/>
          </a:bodyPr>
          <a:lstStyle/>
          <a:p>
            <a:pPr algn="ctr"/>
            <a:r>
              <a:rPr lang="en-US" sz="8000" b="1"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rPr>
              <a:t>a</a:t>
            </a:r>
            <a:endParaRPr lang="en-US" sz="8000" b="1" cap="none" spc="0" dirty="0">
              <a:ln w="12700">
                <a:solidFill>
                  <a:srgbClr val="FF0000"/>
                </a:solidFill>
                <a:prstDash val="solid"/>
              </a:ln>
              <a:solidFill>
                <a:schemeClr val="bg1"/>
              </a:solidFill>
              <a:effectLst>
                <a:glow rad="241300">
                  <a:srgbClr val="FF0000">
                    <a:alpha val="25000"/>
                  </a:srgbClr>
                </a:glow>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8DE93CB0-C92E-4889-B3F1-AD39363E1B97}"/>
              </a:ext>
            </a:extLst>
          </p:cNvPr>
          <p:cNvSpPr/>
          <p:nvPr/>
        </p:nvSpPr>
        <p:spPr>
          <a:xfrm>
            <a:off x="5099854" y="2458522"/>
            <a:ext cx="869149" cy="1323439"/>
          </a:xfrm>
          <a:prstGeom prst="rect">
            <a:avLst/>
          </a:prstGeom>
          <a:noFill/>
        </p:spPr>
        <p:txBody>
          <a:bodyPr wrap="none" lIns="91440" tIns="45720" rIns="91440" bIns="45720">
            <a:spAutoFit/>
          </a:bodyPr>
          <a:lstStyle/>
          <a:p>
            <a:pPr algn="ctr"/>
            <a:r>
              <a:rPr lang="en-US" sz="8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endParaRPr lang="en-US" sz="8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Tree>
    <p:extLst>
      <p:ext uri="{BB962C8B-B14F-4D97-AF65-F5344CB8AC3E}">
        <p14:creationId xmlns:p14="http://schemas.microsoft.com/office/powerpoint/2010/main" val="19573757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B0EB0-8505-4FF9-80B0-731F957B8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43000" y="-1143000"/>
            <a:ext cx="6858000" cy="9144000"/>
          </a:xfrm>
          <a:prstGeom prst="rect">
            <a:avLst/>
          </a:prstGeom>
        </p:spPr>
      </p:pic>
      <p:sp>
        <p:nvSpPr>
          <p:cNvPr id="3" name="Rectangle 2">
            <a:extLst>
              <a:ext uri="{FF2B5EF4-FFF2-40B4-BE49-F238E27FC236}">
                <a16:creationId xmlns:a16="http://schemas.microsoft.com/office/drawing/2014/main" id="{E2048FCB-7388-45F6-B159-76EC433B61B1}"/>
              </a:ext>
            </a:extLst>
          </p:cNvPr>
          <p:cNvSpPr/>
          <p:nvPr/>
        </p:nvSpPr>
        <p:spPr>
          <a:xfrm>
            <a:off x="5099854" y="2458522"/>
            <a:ext cx="869149" cy="1323439"/>
          </a:xfrm>
          <a:prstGeom prst="rect">
            <a:avLst/>
          </a:prstGeom>
          <a:noFill/>
        </p:spPr>
        <p:txBody>
          <a:bodyPr wrap="none" lIns="91440" tIns="45720" rIns="91440" bIns="45720">
            <a:spAutoFit/>
          </a:bodyPr>
          <a:lstStyle/>
          <a:p>
            <a:pPr algn="ctr"/>
            <a:r>
              <a:rPr lang="en-US" sz="8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endParaRPr lang="en-US" sz="8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4" name="Rectangle 3">
            <a:extLst>
              <a:ext uri="{FF2B5EF4-FFF2-40B4-BE49-F238E27FC236}">
                <a16:creationId xmlns:a16="http://schemas.microsoft.com/office/drawing/2014/main" id="{EDA140C1-6218-485D-BAB9-B390D048BE8A}"/>
              </a:ext>
            </a:extLst>
          </p:cNvPr>
          <p:cNvSpPr/>
          <p:nvPr/>
        </p:nvSpPr>
        <p:spPr>
          <a:xfrm>
            <a:off x="3118893" y="2590800"/>
            <a:ext cx="925254" cy="1323439"/>
          </a:xfrm>
          <a:prstGeom prst="rect">
            <a:avLst/>
          </a:prstGeom>
          <a:noFill/>
        </p:spPr>
        <p:txBody>
          <a:bodyPr wrap="none" lIns="91440" tIns="45720" rIns="91440" bIns="45720">
            <a:spAutoFit/>
          </a:bodyPr>
          <a:lstStyle/>
          <a:p>
            <a:pPr algn="ctr"/>
            <a:r>
              <a:rPr lang="en-US" sz="8000" b="1" dirty="0">
                <a:ln w="12700">
                  <a:solidFill>
                    <a:schemeClr val="tx1"/>
                  </a:solidFill>
                  <a:prstDash val="solid"/>
                </a:ln>
                <a:solidFill>
                  <a:srgbClr val="00FFFF"/>
                </a:solidFill>
                <a:effectLst>
                  <a:glow rad="241300">
                    <a:srgbClr val="00FF00">
                      <a:alpha val="25000"/>
                    </a:srgbClr>
                  </a:glow>
                  <a:outerShdw dist="38100" dir="2640000" algn="bl" rotWithShape="0">
                    <a:schemeClr val="accent1"/>
                  </a:outerShdw>
                </a:effectLst>
              </a:rPr>
              <a:t>D</a:t>
            </a:r>
            <a:endParaRPr lang="en-US" sz="8000" b="1" cap="none" spc="0" dirty="0">
              <a:ln w="12700">
                <a:solidFill>
                  <a:schemeClr val="tx1"/>
                </a:solidFill>
                <a:prstDash val="solid"/>
              </a:ln>
              <a:solidFill>
                <a:srgbClr val="00FFFF"/>
              </a:solidFill>
              <a:effectLst>
                <a:glow rad="241300">
                  <a:srgbClr val="00FF00">
                    <a:alpha val="25000"/>
                  </a:srgbClr>
                </a:glow>
                <a:outerShdw dist="38100" dir="2640000" algn="bl" rotWithShape="0">
                  <a:schemeClr val="accent1"/>
                </a:outerShdw>
              </a:effectLst>
            </a:endParaRPr>
          </a:p>
        </p:txBody>
      </p:sp>
    </p:spTree>
    <p:extLst>
      <p:ext uri="{BB962C8B-B14F-4D97-AF65-F5344CB8AC3E}">
        <p14:creationId xmlns:p14="http://schemas.microsoft.com/office/powerpoint/2010/main" val="10310358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3CA4B4-313A-42C3-8C32-0A3873CB9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
            <a:ext cx="7924800" cy="10255622"/>
          </a:xfrm>
          <a:prstGeom prst="rect">
            <a:avLst/>
          </a:prstGeom>
        </p:spPr>
      </p:pic>
      <p:pic>
        <p:nvPicPr>
          <p:cNvPr id="4" name="Picture 3">
            <a:extLst>
              <a:ext uri="{FF2B5EF4-FFF2-40B4-BE49-F238E27FC236}">
                <a16:creationId xmlns:a16="http://schemas.microsoft.com/office/drawing/2014/main" id="{4648BF6F-183F-421E-ABC9-F697F863E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285865"/>
            <a:ext cx="533400" cy="524135"/>
          </a:xfrm>
          <a:prstGeom prst="rect">
            <a:avLst/>
          </a:prstGeom>
        </p:spPr>
      </p:pic>
      <p:sp>
        <p:nvSpPr>
          <p:cNvPr id="2" name="Text Box 2">
            <a:extLst>
              <a:ext uri="{FF2B5EF4-FFF2-40B4-BE49-F238E27FC236}">
                <a16:creationId xmlns:a16="http://schemas.microsoft.com/office/drawing/2014/main" id="{D009F63E-2684-4C73-82F6-0FF59AC6BB4A}"/>
              </a:ext>
            </a:extLst>
          </p:cNvPr>
          <p:cNvSpPr txBox="1">
            <a:spLocks noChangeArrowheads="1"/>
          </p:cNvSpPr>
          <p:nvPr/>
        </p:nvSpPr>
        <p:spPr bwMode="auto">
          <a:xfrm rot="16200000">
            <a:off x="3928932" y="2929067"/>
            <a:ext cx="1057535" cy="1143001"/>
          </a:xfrm>
          <a:prstGeom prst="rect">
            <a:avLst/>
          </a:prstGeom>
          <a:noFill/>
          <a:ln w="9525">
            <a:noFill/>
            <a:miter lim="800000"/>
            <a:headEnd/>
            <a:tailEnd/>
          </a:ln>
        </p:spPr>
        <p:txBody>
          <a:bodyPr rot="0" spcFirstLastPara="1" vert="horz" wrap="square" lIns="91440" tIns="45720" rIns="91440" bIns="45720" numCol="1" anchor="t" anchorCtr="0">
            <a:prstTxWarp prst="textCircle">
              <a:avLst/>
            </a:prstTxWarp>
            <a:noAutofit/>
            <a:scene3d>
              <a:camera prst="orthographicFront"/>
              <a:lightRig rig="threePt" dir="t"/>
            </a:scene3d>
            <a:sp3d extrusionH="57150">
              <a:bevelT w="38100" h="38100" prst="slope"/>
            </a:sp3d>
          </a:bodyPr>
          <a:lstStyle/>
          <a:p>
            <a:pPr marL="0" marR="0" algn="ctr">
              <a:lnSpc>
                <a:spcPct val="115000"/>
              </a:lnSpc>
              <a:spcBef>
                <a:spcPts val="0"/>
              </a:spcBef>
              <a:spcAft>
                <a:spcPts val="0"/>
              </a:spcAft>
            </a:pPr>
            <a:r>
              <a:rPr lang="en-US" sz="1800" dirty="0">
                <a:ln>
                  <a:solidFill>
                    <a:schemeClr val="bg1"/>
                  </a:solidFill>
                </a:ln>
                <a:solidFill>
                  <a:schemeClr val="bg1"/>
                </a:solidFill>
                <a:effectLst/>
                <a:latin typeface="Eras Contour" panose="04020907030B03040203" pitchFamily="82" charset="0"/>
                <a:ea typeface="Calibri" panose="020F0502020204030204" pitchFamily="34" charset="0"/>
                <a:cs typeface="Times New Roman" panose="02020603050405020304" pitchFamily="18" charset="0"/>
              </a:rPr>
              <a:t>follow the vowel to </a:t>
            </a:r>
            <a:r>
              <a:rPr lang="en-US" sz="1800" b="1" dirty="0">
                <a:ln>
                  <a:solidFill>
                    <a:schemeClr val="bg1"/>
                  </a:solidFill>
                </a:ln>
                <a:solidFill>
                  <a:schemeClr val="bg1"/>
                </a:solidFill>
                <a:effectLst/>
                <a:latin typeface="Eras Contour" panose="04020907030B03040203" pitchFamily="82" charset="0"/>
                <a:ea typeface="Calibri" panose="020F0502020204030204" pitchFamily="34" charset="0"/>
                <a:cs typeface="Times New Roman" panose="02020603050405020304" pitchFamily="18" charset="0"/>
              </a:rPr>
              <a:t>exit</a:t>
            </a:r>
            <a:endParaRPr lang="en-US" sz="1200" b="1" dirty="0">
              <a:ln>
                <a:solidFill>
                  <a:schemeClr val="bg1"/>
                </a:solidFill>
              </a:ln>
              <a:solidFill>
                <a:schemeClr val="bg1"/>
              </a:solidFill>
              <a:effectLst/>
              <a:latin typeface="Eras Contour" panose="04020907030B03040203" pitchFamily="8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C05135A-1E16-4C0D-A102-B1577956DD52}"/>
              </a:ext>
            </a:extLst>
          </p:cNvPr>
          <p:cNvSpPr/>
          <p:nvPr/>
        </p:nvSpPr>
        <p:spPr bwMode="auto">
          <a:xfrm>
            <a:off x="3728892" y="994939"/>
            <a:ext cx="1400273" cy="677119"/>
          </a:xfrm>
          <a:custGeom>
            <a:avLst/>
            <a:gdLst>
              <a:gd name="connsiteX0" fmla="*/ 0 w 2057403"/>
              <a:gd name="connsiteY0" fmla="*/ 0 h 685800"/>
              <a:gd name="connsiteX1" fmla="*/ 2057403 w 2057403"/>
              <a:gd name="connsiteY1" fmla="*/ 0 h 685800"/>
              <a:gd name="connsiteX2" fmla="*/ 2057403 w 2057403"/>
              <a:gd name="connsiteY2" fmla="*/ 685800 h 685800"/>
              <a:gd name="connsiteX3" fmla="*/ 0 w 2057403"/>
              <a:gd name="connsiteY3" fmla="*/ 685800 h 685800"/>
              <a:gd name="connsiteX4" fmla="*/ 0 w 2057403"/>
              <a:gd name="connsiteY4" fmla="*/ 0 h 685800"/>
              <a:gd name="connsiteX0" fmla="*/ 0 w 2057403"/>
              <a:gd name="connsiteY0" fmla="*/ 0 h 905719"/>
              <a:gd name="connsiteX1" fmla="*/ 2057403 w 2057403"/>
              <a:gd name="connsiteY1" fmla="*/ 0 h 905719"/>
              <a:gd name="connsiteX2" fmla="*/ 1687013 w 2057403"/>
              <a:gd name="connsiteY2" fmla="*/ 905719 h 905719"/>
              <a:gd name="connsiteX3" fmla="*/ 0 w 2057403"/>
              <a:gd name="connsiteY3" fmla="*/ 685800 h 905719"/>
              <a:gd name="connsiteX4" fmla="*/ 0 w 2057403"/>
              <a:gd name="connsiteY4" fmla="*/ 0 h 905719"/>
              <a:gd name="connsiteX0" fmla="*/ 0 w 2057403"/>
              <a:gd name="connsiteY0" fmla="*/ 0 h 905719"/>
              <a:gd name="connsiteX1" fmla="*/ 2057403 w 2057403"/>
              <a:gd name="connsiteY1" fmla="*/ 0 h 905719"/>
              <a:gd name="connsiteX2" fmla="*/ 1687013 w 2057403"/>
              <a:gd name="connsiteY2" fmla="*/ 905719 h 905719"/>
              <a:gd name="connsiteX3" fmla="*/ 150471 w 2057403"/>
              <a:gd name="connsiteY3" fmla="*/ 836271 h 905719"/>
              <a:gd name="connsiteX4" fmla="*/ 0 w 2057403"/>
              <a:gd name="connsiteY4" fmla="*/ 0 h 905719"/>
              <a:gd name="connsiteX0" fmla="*/ 0 w 2057403"/>
              <a:gd name="connsiteY0" fmla="*/ 0 h 905719"/>
              <a:gd name="connsiteX1" fmla="*/ 2057403 w 2057403"/>
              <a:gd name="connsiteY1" fmla="*/ 0 h 905719"/>
              <a:gd name="connsiteX2" fmla="*/ 1687013 w 2057403"/>
              <a:gd name="connsiteY2" fmla="*/ 905719 h 905719"/>
              <a:gd name="connsiteX3" fmla="*/ 277793 w 2057403"/>
              <a:gd name="connsiteY3" fmla="*/ 894144 h 905719"/>
              <a:gd name="connsiteX4" fmla="*/ 0 w 2057403"/>
              <a:gd name="connsiteY4" fmla="*/ 0 h 90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3" h="905719">
                <a:moveTo>
                  <a:pt x="0" y="0"/>
                </a:moveTo>
                <a:lnTo>
                  <a:pt x="2057403" y="0"/>
                </a:lnTo>
                <a:lnTo>
                  <a:pt x="1687013" y="905719"/>
                </a:lnTo>
                <a:lnTo>
                  <a:pt x="277793" y="894144"/>
                </a:lnTo>
                <a:lnTo>
                  <a:pt x="0" y="0"/>
                </a:lnTo>
                <a:close/>
              </a:path>
            </a:pathLst>
          </a:custGeom>
          <a:blipFill>
            <a:blip r:embed="rId4"/>
            <a:tile tx="0" ty="0" sx="100000" sy="100000" flip="none" algn="tl"/>
          </a:blipFill>
          <a:ln w="57150"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6">
            <a:extLst>
              <a:ext uri="{FF2B5EF4-FFF2-40B4-BE49-F238E27FC236}">
                <a16:creationId xmlns:a16="http://schemas.microsoft.com/office/drawing/2014/main" id="{40ED5162-98FD-4060-B119-C28C33307D27}"/>
              </a:ext>
            </a:extLst>
          </p:cNvPr>
          <p:cNvSpPr/>
          <p:nvPr/>
        </p:nvSpPr>
        <p:spPr bwMode="auto">
          <a:xfrm rot="16200000">
            <a:off x="1432894" y="3166639"/>
            <a:ext cx="2057403" cy="905719"/>
          </a:xfrm>
          <a:custGeom>
            <a:avLst/>
            <a:gdLst>
              <a:gd name="connsiteX0" fmla="*/ 0 w 2057403"/>
              <a:gd name="connsiteY0" fmla="*/ 0 h 685800"/>
              <a:gd name="connsiteX1" fmla="*/ 2057403 w 2057403"/>
              <a:gd name="connsiteY1" fmla="*/ 0 h 685800"/>
              <a:gd name="connsiteX2" fmla="*/ 2057403 w 2057403"/>
              <a:gd name="connsiteY2" fmla="*/ 685800 h 685800"/>
              <a:gd name="connsiteX3" fmla="*/ 0 w 2057403"/>
              <a:gd name="connsiteY3" fmla="*/ 685800 h 685800"/>
              <a:gd name="connsiteX4" fmla="*/ 0 w 2057403"/>
              <a:gd name="connsiteY4" fmla="*/ 0 h 685800"/>
              <a:gd name="connsiteX0" fmla="*/ 0 w 2057403"/>
              <a:gd name="connsiteY0" fmla="*/ 0 h 905719"/>
              <a:gd name="connsiteX1" fmla="*/ 2057403 w 2057403"/>
              <a:gd name="connsiteY1" fmla="*/ 0 h 905719"/>
              <a:gd name="connsiteX2" fmla="*/ 1687013 w 2057403"/>
              <a:gd name="connsiteY2" fmla="*/ 905719 h 905719"/>
              <a:gd name="connsiteX3" fmla="*/ 0 w 2057403"/>
              <a:gd name="connsiteY3" fmla="*/ 685800 h 905719"/>
              <a:gd name="connsiteX4" fmla="*/ 0 w 2057403"/>
              <a:gd name="connsiteY4" fmla="*/ 0 h 905719"/>
              <a:gd name="connsiteX0" fmla="*/ 0 w 2057403"/>
              <a:gd name="connsiteY0" fmla="*/ 0 h 905719"/>
              <a:gd name="connsiteX1" fmla="*/ 2057403 w 2057403"/>
              <a:gd name="connsiteY1" fmla="*/ 0 h 905719"/>
              <a:gd name="connsiteX2" fmla="*/ 1687013 w 2057403"/>
              <a:gd name="connsiteY2" fmla="*/ 905719 h 905719"/>
              <a:gd name="connsiteX3" fmla="*/ 150471 w 2057403"/>
              <a:gd name="connsiteY3" fmla="*/ 836271 h 905719"/>
              <a:gd name="connsiteX4" fmla="*/ 0 w 2057403"/>
              <a:gd name="connsiteY4" fmla="*/ 0 h 905719"/>
              <a:gd name="connsiteX0" fmla="*/ 0 w 2057403"/>
              <a:gd name="connsiteY0" fmla="*/ 0 h 905719"/>
              <a:gd name="connsiteX1" fmla="*/ 2057403 w 2057403"/>
              <a:gd name="connsiteY1" fmla="*/ 0 h 905719"/>
              <a:gd name="connsiteX2" fmla="*/ 1687013 w 2057403"/>
              <a:gd name="connsiteY2" fmla="*/ 905719 h 905719"/>
              <a:gd name="connsiteX3" fmla="*/ 277793 w 2057403"/>
              <a:gd name="connsiteY3" fmla="*/ 894144 h 905719"/>
              <a:gd name="connsiteX4" fmla="*/ 0 w 2057403"/>
              <a:gd name="connsiteY4" fmla="*/ 0 h 90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3" h="905719">
                <a:moveTo>
                  <a:pt x="0" y="0"/>
                </a:moveTo>
                <a:lnTo>
                  <a:pt x="2057403" y="0"/>
                </a:lnTo>
                <a:lnTo>
                  <a:pt x="1687013" y="905719"/>
                </a:lnTo>
                <a:lnTo>
                  <a:pt x="277793" y="894144"/>
                </a:lnTo>
                <a:lnTo>
                  <a:pt x="0" y="0"/>
                </a:lnTo>
                <a:close/>
              </a:path>
            </a:pathLst>
          </a:custGeom>
          <a:blipFill>
            <a:blip r:embed="rId4"/>
            <a:tile tx="0" ty="0" sx="100000" sy="100000" flip="none" algn="tl"/>
          </a:blipFill>
          <a:ln w="57150" cap="flat" cmpd="sng" algn="ctr">
            <a:solidFill>
              <a:srgbClr val="9966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116C3B0A-3351-42AA-A8D7-0D3E30D3E075}"/>
              </a:ext>
            </a:extLst>
          </p:cNvPr>
          <p:cNvSpPr/>
          <p:nvPr/>
        </p:nvSpPr>
        <p:spPr>
          <a:xfrm>
            <a:off x="4091122" y="4116050"/>
            <a:ext cx="938078" cy="1446550"/>
          </a:xfrm>
          <a:prstGeom prst="rect">
            <a:avLst/>
          </a:prstGeom>
          <a:noFill/>
        </p:spPr>
        <p:txBody>
          <a:bodyPr wrap="none" lIns="91440" tIns="45720" rIns="91440" bIns="45720">
            <a:spAutoFit/>
          </a:bodyPr>
          <a:lstStyle/>
          <a:p>
            <a:pPr algn="ctr"/>
            <a:r>
              <a:rPr lang="en-US" sz="88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endParaRPr lang="en-US" sz="88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Tree>
    <p:extLst>
      <p:ext uri="{BB962C8B-B14F-4D97-AF65-F5344CB8AC3E}">
        <p14:creationId xmlns:p14="http://schemas.microsoft.com/office/powerpoint/2010/main" val="241706276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003670-03C7-4B8F-ADB5-096854C95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50943B14-6E21-4DB2-8FC8-257025580369}"/>
              </a:ext>
            </a:extLst>
          </p:cNvPr>
          <p:cNvSpPr/>
          <p:nvPr/>
        </p:nvSpPr>
        <p:spPr>
          <a:xfrm>
            <a:off x="2752794" y="-76200"/>
            <a:ext cx="561372" cy="769441"/>
          </a:xfrm>
          <a:prstGeom prst="rect">
            <a:avLst/>
          </a:prstGeom>
          <a:noFill/>
        </p:spPr>
        <p:txBody>
          <a:bodyPr wrap="none" lIns="91440" tIns="45720" rIns="91440" bIns="45720">
            <a:spAutoFit/>
          </a:bodyPr>
          <a:lstStyle/>
          <a:p>
            <a:pPr algn="ctr"/>
            <a:r>
              <a:rPr lang="en-US" sz="44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endParaRPr lang="en-US" sz="44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11" name="Rectangle 10">
            <a:extLst>
              <a:ext uri="{FF2B5EF4-FFF2-40B4-BE49-F238E27FC236}">
                <a16:creationId xmlns:a16="http://schemas.microsoft.com/office/drawing/2014/main" id="{57686BFB-2C9D-415E-82A2-CB258E1B5C1E}"/>
              </a:ext>
            </a:extLst>
          </p:cNvPr>
          <p:cNvSpPr/>
          <p:nvPr/>
        </p:nvSpPr>
        <p:spPr>
          <a:xfrm>
            <a:off x="3962400" y="4419600"/>
            <a:ext cx="466794" cy="769441"/>
          </a:xfrm>
          <a:prstGeom prst="rect">
            <a:avLst/>
          </a:prstGeom>
          <a:noFill/>
        </p:spPr>
        <p:txBody>
          <a:bodyPr wrap="none" lIns="91440" tIns="45720" rIns="91440" bIns="45720">
            <a:spAutoFit/>
          </a:bodyPr>
          <a:lstStyle/>
          <a:p>
            <a:pPr algn="ctr"/>
            <a:r>
              <a:rPr lang="en-US" sz="4400" b="1" dirty="0">
                <a:ln w="12700">
                  <a:solidFill>
                    <a:srgbClr val="FF0000"/>
                  </a:solidFill>
                  <a:prstDash val="solid"/>
                </a:ln>
                <a:solidFill>
                  <a:srgbClr val="FF0000"/>
                </a:solidFill>
                <a:effectLst>
                  <a:glow rad="241300">
                    <a:srgbClr val="FF0000">
                      <a:alpha val="25000"/>
                    </a:srgbClr>
                  </a:glow>
                  <a:outerShdw dist="38100" dir="2640000" algn="bl" rotWithShape="0">
                    <a:schemeClr val="accent1"/>
                  </a:outerShdw>
                </a:effectLst>
              </a:rPr>
              <a:t>2</a:t>
            </a:r>
            <a:endParaRPr lang="en-US" sz="4400" b="1" cap="none" spc="0" dirty="0">
              <a:ln w="12700">
                <a:solidFill>
                  <a:srgbClr val="FF0000"/>
                </a:solidFill>
                <a:prstDash val="solid"/>
              </a:ln>
              <a:solidFill>
                <a:srgbClr val="FF0000"/>
              </a:solidFill>
              <a:effectLst>
                <a:glow rad="241300">
                  <a:srgbClr val="FF0000">
                    <a:alpha val="25000"/>
                  </a:srgbClr>
                </a:glow>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EC9D6C44-1C51-4EF9-8D13-3E06187C8F07}"/>
              </a:ext>
            </a:extLst>
          </p:cNvPr>
          <p:cNvSpPr/>
          <p:nvPr/>
        </p:nvSpPr>
        <p:spPr>
          <a:xfrm>
            <a:off x="4876800" y="1367879"/>
            <a:ext cx="466794" cy="769441"/>
          </a:xfrm>
          <a:prstGeom prst="rect">
            <a:avLst/>
          </a:prstGeom>
          <a:noFill/>
        </p:spPr>
        <p:txBody>
          <a:bodyPr wrap="none" lIns="91440" tIns="45720" rIns="91440" bIns="45720">
            <a:spAutoFit/>
          </a:bodyPr>
          <a:lstStyle/>
          <a:p>
            <a:pPr algn="ctr"/>
            <a:r>
              <a:rPr lang="en-US" sz="4400" b="1" dirty="0">
                <a:ln w="12700">
                  <a:solidFill>
                    <a:srgbClr val="FF0000"/>
                  </a:solidFill>
                  <a:prstDash val="solid"/>
                </a:ln>
                <a:solidFill>
                  <a:srgbClr val="FF0000"/>
                </a:solidFill>
                <a:effectLst>
                  <a:glow rad="241300">
                    <a:srgbClr val="FF0000">
                      <a:alpha val="25000"/>
                    </a:srgbClr>
                  </a:glow>
                  <a:outerShdw dist="38100" dir="2640000" algn="bl" rotWithShape="0">
                    <a:schemeClr val="accent1"/>
                  </a:outerShdw>
                </a:effectLst>
              </a:rPr>
              <a:t>3</a:t>
            </a:r>
            <a:endParaRPr lang="en-US" sz="4400" b="1" cap="none" spc="0" dirty="0">
              <a:ln w="12700">
                <a:solidFill>
                  <a:srgbClr val="FF0000"/>
                </a:solidFill>
                <a:prstDash val="solid"/>
              </a:ln>
              <a:solidFill>
                <a:srgbClr val="FF0000"/>
              </a:solidFill>
              <a:effectLst>
                <a:glow rad="241300">
                  <a:srgbClr val="FF0000">
                    <a:alpha val="25000"/>
                  </a:srgbClr>
                </a:glow>
                <a:outerShdw dist="38100" dir="2640000" algn="bl" rotWithShape="0">
                  <a:schemeClr val="accent1"/>
                </a:outerShdw>
              </a:effectLst>
            </a:endParaRPr>
          </a:p>
        </p:txBody>
      </p:sp>
      <p:sp>
        <p:nvSpPr>
          <p:cNvPr id="9" name="Rectangle 8">
            <a:extLst>
              <a:ext uri="{FF2B5EF4-FFF2-40B4-BE49-F238E27FC236}">
                <a16:creationId xmlns:a16="http://schemas.microsoft.com/office/drawing/2014/main" id="{6828CC05-CB8B-49E7-94D9-722BD8734892}"/>
              </a:ext>
            </a:extLst>
          </p:cNvPr>
          <p:cNvSpPr/>
          <p:nvPr/>
        </p:nvSpPr>
        <p:spPr>
          <a:xfrm>
            <a:off x="762000" y="2743200"/>
            <a:ext cx="466794" cy="769441"/>
          </a:xfrm>
          <a:prstGeom prst="rect">
            <a:avLst/>
          </a:prstGeom>
          <a:noFill/>
        </p:spPr>
        <p:txBody>
          <a:bodyPr wrap="none" lIns="91440" tIns="45720" rIns="91440" bIns="45720">
            <a:spAutoFit/>
          </a:bodyPr>
          <a:lstStyle/>
          <a:p>
            <a:pPr algn="ctr"/>
            <a:r>
              <a:rPr lang="en-US" sz="4400" b="1" dirty="0">
                <a:ln w="12700">
                  <a:solidFill>
                    <a:srgbClr val="FF0000"/>
                  </a:solidFill>
                  <a:prstDash val="solid"/>
                </a:ln>
                <a:solidFill>
                  <a:srgbClr val="FF0000"/>
                </a:solidFill>
                <a:effectLst>
                  <a:glow rad="241300">
                    <a:srgbClr val="FF0000">
                      <a:alpha val="25000"/>
                    </a:srgbClr>
                  </a:glow>
                  <a:outerShdw dist="38100" dir="2640000" algn="bl" rotWithShape="0">
                    <a:schemeClr val="accent1"/>
                  </a:outerShdw>
                </a:effectLst>
              </a:rPr>
              <a:t>6</a:t>
            </a:r>
            <a:endParaRPr lang="en-US" sz="4400" b="1" cap="none" spc="0" dirty="0">
              <a:ln w="12700">
                <a:solidFill>
                  <a:srgbClr val="FF0000"/>
                </a:solidFill>
                <a:prstDash val="solid"/>
              </a:ln>
              <a:solidFill>
                <a:srgbClr val="FF0000"/>
              </a:solidFill>
              <a:effectLst>
                <a:glow rad="241300">
                  <a:srgbClr val="FF0000">
                    <a:alpha val="25000"/>
                  </a:srgbClr>
                </a:glow>
                <a:outerShdw dist="38100" dir="2640000" algn="bl" rotWithShape="0">
                  <a:schemeClr val="accent1"/>
                </a:outerShdw>
              </a:effectLst>
            </a:endParaRPr>
          </a:p>
        </p:txBody>
      </p:sp>
      <p:sp>
        <p:nvSpPr>
          <p:cNvPr id="2" name="Oval 1">
            <a:extLst>
              <a:ext uri="{FF2B5EF4-FFF2-40B4-BE49-F238E27FC236}">
                <a16:creationId xmlns:a16="http://schemas.microsoft.com/office/drawing/2014/main" id="{5374AD32-4941-4325-95BE-1A7C87FB9CB7}"/>
              </a:ext>
            </a:extLst>
          </p:cNvPr>
          <p:cNvSpPr/>
          <p:nvPr/>
        </p:nvSpPr>
        <p:spPr bwMode="auto">
          <a:xfrm rot="20947318">
            <a:off x="-1462321" y="1570391"/>
            <a:ext cx="8991600" cy="4720680"/>
          </a:xfrm>
          <a:prstGeom prst="ellipse">
            <a:avLst/>
          </a:prstGeom>
          <a:gradFill flip="none" rotWithShape="1">
            <a:gsLst>
              <a:gs pos="92000">
                <a:srgbClr val="FFFF00">
                  <a:alpha val="73000"/>
                </a:srgbClr>
              </a:gs>
              <a:gs pos="63000">
                <a:srgbClr val="FFC000">
                  <a:alpha val="72000"/>
                </a:srgbClr>
              </a:gs>
              <a:gs pos="22000">
                <a:srgbClr val="FF0000">
                  <a:alpha val="57000"/>
                </a:srgb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Freeform: Shape 2">
            <a:extLst>
              <a:ext uri="{FF2B5EF4-FFF2-40B4-BE49-F238E27FC236}">
                <a16:creationId xmlns:a16="http://schemas.microsoft.com/office/drawing/2014/main" id="{AFBB8DE5-9D2C-4083-826A-7769817A7948}"/>
              </a:ext>
            </a:extLst>
          </p:cNvPr>
          <p:cNvSpPr/>
          <p:nvPr/>
        </p:nvSpPr>
        <p:spPr bwMode="auto">
          <a:xfrm>
            <a:off x="3098800" y="568960"/>
            <a:ext cx="1696720" cy="1127760"/>
          </a:xfrm>
          <a:custGeom>
            <a:avLst/>
            <a:gdLst>
              <a:gd name="connsiteX0" fmla="*/ 0 w 1696720"/>
              <a:gd name="connsiteY0" fmla="*/ 0 h 1127760"/>
              <a:gd name="connsiteX1" fmla="*/ 721360 w 1696720"/>
              <a:gd name="connsiteY1" fmla="*/ 883920 h 1127760"/>
              <a:gd name="connsiteX2" fmla="*/ 1696720 w 1696720"/>
              <a:gd name="connsiteY2" fmla="*/ 1127760 h 1127760"/>
            </a:gdLst>
            <a:ahLst/>
            <a:cxnLst>
              <a:cxn ang="0">
                <a:pos x="connsiteX0" y="connsiteY0"/>
              </a:cxn>
              <a:cxn ang="0">
                <a:pos x="connsiteX1" y="connsiteY1"/>
              </a:cxn>
              <a:cxn ang="0">
                <a:pos x="connsiteX2" y="connsiteY2"/>
              </a:cxn>
            </a:cxnLst>
            <a:rect l="l" t="t" r="r" b="b"/>
            <a:pathLst>
              <a:path w="1696720" h="1127760">
                <a:moveTo>
                  <a:pt x="0" y="0"/>
                </a:moveTo>
                <a:cubicBezTo>
                  <a:pt x="219286" y="347980"/>
                  <a:pt x="438573" y="695960"/>
                  <a:pt x="721360" y="883920"/>
                </a:cubicBezTo>
                <a:cubicBezTo>
                  <a:pt x="1004147" y="1071880"/>
                  <a:pt x="1350433" y="1099820"/>
                  <a:pt x="1696720" y="1127760"/>
                </a:cubicBezTo>
              </a:path>
            </a:pathLst>
          </a:custGeom>
          <a:noFill/>
          <a:ln w="44450" cap="flat" cmpd="sng" algn="ctr">
            <a:solidFill>
              <a:srgbClr val="00FF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864442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outer pla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 y="-184785"/>
            <a:ext cx="9193530" cy="7227570"/>
          </a:xfrm>
          <a:prstGeom prst="rect">
            <a:avLst/>
          </a:prstGeom>
          <a:noFill/>
          <a:extLst>
            <a:ext uri="{909E8E84-426E-40DD-AFC4-6F175D3DCCD1}">
              <a14:hiddenFill xmlns:a14="http://schemas.microsoft.com/office/drawing/2010/main">
                <a:solidFill>
                  <a:srgbClr val="FFFFFF"/>
                </a:solidFill>
              </a14:hiddenFill>
            </a:ext>
          </a:extLst>
        </p:spPr>
      </p:pic>
      <p:sp>
        <p:nvSpPr>
          <p:cNvPr id="7" name="Quad Arrow Callout 6"/>
          <p:cNvSpPr/>
          <p:nvPr/>
        </p:nvSpPr>
        <p:spPr bwMode="auto">
          <a:xfrm>
            <a:off x="1295400" y="1752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Quad Arrow Callout 9"/>
          <p:cNvSpPr/>
          <p:nvPr/>
        </p:nvSpPr>
        <p:spPr bwMode="auto">
          <a:xfrm>
            <a:off x="2895600" y="1371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Quad Arrow Callout 10"/>
          <p:cNvSpPr/>
          <p:nvPr/>
        </p:nvSpPr>
        <p:spPr bwMode="auto">
          <a:xfrm>
            <a:off x="3429000" y="12954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Quad Arrow Callout 11"/>
          <p:cNvSpPr/>
          <p:nvPr/>
        </p:nvSpPr>
        <p:spPr bwMode="auto">
          <a:xfrm>
            <a:off x="4114800" y="425462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Quad Arrow Callout 12"/>
          <p:cNvSpPr/>
          <p:nvPr/>
        </p:nvSpPr>
        <p:spPr bwMode="auto">
          <a:xfrm>
            <a:off x="5714796" y="2686110"/>
            <a:ext cx="304800" cy="304800"/>
          </a:xfrm>
          <a:prstGeom prst="quadArrowCallout">
            <a:avLst/>
          </a:prstGeom>
          <a:solidFill>
            <a:srgbClr val="00B05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Quad Arrow Callout 13"/>
          <p:cNvSpPr/>
          <p:nvPr/>
        </p:nvSpPr>
        <p:spPr bwMode="auto">
          <a:xfrm>
            <a:off x="8229600" y="609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Freeform 3"/>
          <p:cNvSpPr/>
          <p:nvPr/>
        </p:nvSpPr>
        <p:spPr bwMode="auto">
          <a:xfrm>
            <a:off x="5913121" y="944880"/>
            <a:ext cx="2468880" cy="1798320"/>
          </a:xfrm>
          <a:custGeom>
            <a:avLst/>
            <a:gdLst>
              <a:gd name="connsiteX0" fmla="*/ 8453 w 2477333"/>
              <a:gd name="connsiteY0" fmla="*/ 1798320 h 1798320"/>
              <a:gd name="connsiteX1" fmla="*/ 160853 w 2477333"/>
              <a:gd name="connsiteY1" fmla="*/ 1452880 h 1798320"/>
              <a:gd name="connsiteX2" fmla="*/ 1105733 w 2477333"/>
              <a:gd name="connsiteY2" fmla="*/ 1066800 h 1798320"/>
              <a:gd name="connsiteX3" fmla="*/ 1522293 w 2477333"/>
              <a:gd name="connsiteY3" fmla="*/ 599440 h 1798320"/>
              <a:gd name="connsiteX4" fmla="*/ 2223333 w 2477333"/>
              <a:gd name="connsiteY4" fmla="*/ 325120 h 1798320"/>
              <a:gd name="connsiteX5" fmla="*/ 2477333 w 2477333"/>
              <a:gd name="connsiteY5" fmla="*/ 0 h 1798320"/>
              <a:gd name="connsiteX0" fmla="*/ 0 w 2468880"/>
              <a:gd name="connsiteY0" fmla="*/ 1798320 h 1798320"/>
              <a:gd name="connsiteX1" fmla="*/ 1097280 w 2468880"/>
              <a:gd name="connsiteY1" fmla="*/ 1066800 h 1798320"/>
              <a:gd name="connsiteX2" fmla="*/ 1513840 w 2468880"/>
              <a:gd name="connsiteY2" fmla="*/ 599440 h 1798320"/>
              <a:gd name="connsiteX3" fmla="*/ 2214880 w 2468880"/>
              <a:gd name="connsiteY3" fmla="*/ 325120 h 1798320"/>
              <a:gd name="connsiteX4" fmla="*/ 2468880 w 2468880"/>
              <a:gd name="connsiteY4" fmla="*/ 0 h 1798320"/>
              <a:gd name="connsiteX0" fmla="*/ 0 w 2468880"/>
              <a:gd name="connsiteY0" fmla="*/ 1798320 h 1798320"/>
              <a:gd name="connsiteX1" fmla="*/ 944880 w 2468880"/>
              <a:gd name="connsiteY1" fmla="*/ 1270000 h 1798320"/>
              <a:gd name="connsiteX2" fmla="*/ 1513840 w 2468880"/>
              <a:gd name="connsiteY2" fmla="*/ 599440 h 1798320"/>
              <a:gd name="connsiteX3" fmla="*/ 2214880 w 2468880"/>
              <a:gd name="connsiteY3" fmla="*/ 325120 h 1798320"/>
              <a:gd name="connsiteX4" fmla="*/ 2468880 w 2468880"/>
              <a:gd name="connsiteY4" fmla="*/ 0 h 179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0" h="1798320">
                <a:moveTo>
                  <a:pt x="0" y="1798320"/>
                </a:moveTo>
                <a:cubicBezTo>
                  <a:pt x="228600" y="1645920"/>
                  <a:pt x="692573" y="1469813"/>
                  <a:pt x="944880" y="1270000"/>
                </a:cubicBezTo>
                <a:cubicBezTo>
                  <a:pt x="1197187" y="1070187"/>
                  <a:pt x="1302173" y="756920"/>
                  <a:pt x="1513840" y="599440"/>
                </a:cubicBezTo>
                <a:cubicBezTo>
                  <a:pt x="1725507" y="441960"/>
                  <a:pt x="2055707" y="425027"/>
                  <a:pt x="2214880" y="325120"/>
                </a:cubicBezTo>
                <a:cubicBezTo>
                  <a:pt x="2374053" y="225213"/>
                  <a:pt x="2421466" y="112606"/>
                  <a:pt x="2468880"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extBox 4"/>
          <p:cNvSpPr txBox="1"/>
          <p:nvPr/>
        </p:nvSpPr>
        <p:spPr>
          <a:xfrm>
            <a:off x="9296400" y="-152400"/>
            <a:ext cx="3200400" cy="2308324"/>
          </a:xfrm>
          <a:prstGeom prst="rect">
            <a:avLst/>
          </a:prstGeom>
          <a:noFill/>
        </p:spPr>
        <p:txBody>
          <a:bodyPr wrap="square" rtlCol="0">
            <a:spAutoFit/>
          </a:bodyPr>
          <a:lstStyle/>
          <a:p>
            <a:pPr algn="just"/>
            <a:r>
              <a:rPr lang="en-US" sz="1800" dirty="0"/>
              <a:t>Magenta arrows represent logical progression paths from plane to plane via finding keys and other entry McGuffins.</a:t>
            </a:r>
          </a:p>
          <a:p>
            <a:pPr algn="just"/>
            <a:endParaRPr lang="en-US" sz="1800" dirty="0"/>
          </a:p>
          <a:p>
            <a:pPr algn="just"/>
            <a:r>
              <a:rPr lang="en-US" sz="1800" dirty="0"/>
              <a:t>Turquoise arrows represent a direct path from one plane to another.</a:t>
            </a:r>
          </a:p>
        </p:txBody>
      </p:sp>
      <p:sp>
        <p:nvSpPr>
          <p:cNvPr id="6" name="Freeform 5"/>
          <p:cNvSpPr/>
          <p:nvPr/>
        </p:nvSpPr>
        <p:spPr bwMode="auto">
          <a:xfrm>
            <a:off x="3667760" y="149861"/>
            <a:ext cx="4653280" cy="1201420"/>
          </a:xfrm>
          <a:custGeom>
            <a:avLst/>
            <a:gdLst>
              <a:gd name="connsiteX0" fmla="*/ 4612640 w 4662607"/>
              <a:gd name="connsiteY0" fmla="*/ 423867 h 1216347"/>
              <a:gd name="connsiteX1" fmla="*/ 4318000 w 4662607"/>
              <a:gd name="connsiteY1" fmla="*/ 108907 h 1216347"/>
              <a:gd name="connsiteX2" fmla="*/ 2032000 w 4662607"/>
              <a:gd name="connsiteY2" fmla="*/ 17467 h 1216347"/>
              <a:gd name="connsiteX3" fmla="*/ 518160 w 4662607"/>
              <a:gd name="connsiteY3" fmla="*/ 423867 h 1216347"/>
              <a:gd name="connsiteX4" fmla="*/ 0 w 4662607"/>
              <a:gd name="connsiteY4" fmla="*/ 1216347 h 1216347"/>
              <a:gd name="connsiteX0" fmla="*/ 4653280 w 4693591"/>
              <a:gd name="connsiteY0" fmla="*/ 548639 h 1219199"/>
              <a:gd name="connsiteX1" fmla="*/ 4318000 w 4693591"/>
              <a:gd name="connsiteY1" fmla="*/ 111759 h 1219199"/>
              <a:gd name="connsiteX2" fmla="*/ 2032000 w 4693591"/>
              <a:gd name="connsiteY2" fmla="*/ 20319 h 1219199"/>
              <a:gd name="connsiteX3" fmla="*/ 518160 w 4693591"/>
              <a:gd name="connsiteY3" fmla="*/ 426719 h 1219199"/>
              <a:gd name="connsiteX4" fmla="*/ 0 w 4693591"/>
              <a:gd name="connsiteY4" fmla="*/ 1219199 h 1219199"/>
              <a:gd name="connsiteX0" fmla="*/ 4653280 w 4653280"/>
              <a:gd name="connsiteY0" fmla="*/ 528320 h 1198880"/>
              <a:gd name="connsiteX1" fmla="*/ 2032000 w 4653280"/>
              <a:gd name="connsiteY1" fmla="*/ 0 h 1198880"/>
              <a:gd name="connsiteX2" fmla="*/ 518160 w 4653280"/>
              <a:gd name="connsiteY2" fmla="*/ 406400 h 1198880"/>
              <a:gd name="connsiteX3" fmla="*/ 0 w 4653280"/>
              <a:gd name="connsiteY3" fmla="*/ 1198880 h 1198880"/>
              <a:gd name="connsiteX0" fmla="*/ 4653280 w 4653280"/>
              <a:gd name="connsiteY0" fmla="*/ 530860 h 1201420"/>
              <a:gd name="connsiteX1" fmla="*/ 2032000 w 4653280"/>
              <a:gd name="connsiteY1" fmla="*/ 2540 h 1201420"/>
              <a:gd name="connsiteX2" fmla="*/ 518160 w 4653280"/>
              <a:gd name="connsiteY2" fmla="*/ 408940 h 1201420"/>
              <a:gd name="connsiteX3" fmla="*/ 0 w 4653280"/>
              <a:gd name="connsiteY3" fmla="*/ 1201420 h 1201420"/>
            </a:gdLst>
            <a:ahLst/>
            <a:cxnLst>
              <a:cxn ang="0">
                <a:pos x="connsiteX0" y="connsiteY0"/>
              </a:cxn>
              <a:cxn ang="0">
                <a:pos x="connsiteX1" y="connsiteY1"/>
              </a:cxn>
              <a:cxn ang="0">
                <a:pos x="connsiteX2" y="connsiteY2"/>
              </a:cxn>
              <a:cxn ang="0">
                <a:pos x="connsiteX3" y="connsiteY3"/>
              </a:cxn>
            </a:cxnLst>
            <a:rect l="l" t="t" r="r" b="b"/>
            <a:pathLst>
              <a:path w="4653280" h="1201420">
                <a:moveTo>
                  <a:pt x="4653280" y="530860"/>
                </a:moveTo>
                <a:cubicBezTo>
                  <a:pt x="4107180" y="420793"/>
                  <a:pt x="2721187" y="-38100"/>
                  <a:pt x="2032000" y="2540"/>
                </a:cubicBezTo>
                <a:cubicBezTo>
                  <a:pt x="1342813" y="43180"/>
                  <a:pt x="856827" y="209127"/>
                  <a:pt x="518160" y="408940"/>
                </a:cubicBezTo>
                <a:cubicBezTo>
                  <a:pt x="179493" y="608753"/>
                  <a:pt x="89746" y="905086"/>
                  <a:pt x="0" y="1201420"/>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8" name="Freeform 7"/>
          <p:cNvSpPr/>
          <p:nvPr/>
        </p:nvSpPr>
        <p:spPr bwMode="auto">
          <a:xfrm>
            <a:off x="3139440" y="1066303"/>
            <a:ext cx="365760" cy="345937"/>
          </a:xfrm>
          <a:custGeom>
            <a:avLst/>
            <a:gdLst>
              <a:gd name="connsiteX0" fmla="*/ 365760 w 365760"/>
              <a:gd name="connsiteY0" fmla="*/ 284977 h 345937"/>
              <a:gd name="connsiteX1" fmla="*/ 142240 w 365760"/>
              <a:gd name="connsiteY1" fmla="*/ 497 h 345937"/>
              <a:gd name="connsiteX2" fmla="*/ 0 w 365760"/>
              <a:gd name="connsiteY2" fmla="*/ 345937 h 345937"/>
            </a:gdLst>
            <a:ahLst/>
            <a:cxnLst>
              <a:cxn ang="0">
                <a:pos x="connsiteX0" y="connsiteY0"/>
              </a:cxn>
              <a:cxn ang="0">
                <a:pos x="connsiteX1" y="connsiteY1"/>
              </a:cxn>
              <a:cxn ang="0">
                <a:pos x="connsiteX2" y="connsiteY2"/>
              </a:cxn>
            </a:cxnLst>
            <a:rect l="l" t="t" r="r" b="b"/>
            <a:pathLst>
              <a:path w="365760" h="345937">
                <a:moveTo>
                  <a:pt x="365760" y="284977"/>
                </a:moveTo>
                <a:cubicBezTo>
                  <a:pt x="284480" y="137657"/>
                  <a:pt x="203200" y="-9663"/>
                  <a:pt x="142240" y="497"/>
                </a:cubicBezTo>
                <a:cubicBezTo>
                  <a:pt x="81280" y="10657"/>
                  <a:pt x="40640" y="178297"/>
                  <a:pt x="0" y="345937"/>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15" name="Quad Arrow Callout 14"/>
          <p:cNvSpPr/>
          <p:nvPr/>
        </p:nvSpPr>
        <p:spPr bwMode="auto">
          <a:xfrm>
            <a:off x="3230880" y="60960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Quad Arrow Callout 15"/>
          <p:cNvSpPr/>
          <p:nvPr/>
        </p:nvSpPr>
        <p:spPr bwMode="auto">
          <a:xfrm>
            <a:off x="381000" y="92214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533400" y="1079212"/>
            <a:ext cx="1066800" cy="292388"/>
          </a:xfrm>
          <a:prstGeom prst="rect">
            <a:avLst/>
          </a:prstGeom>
          <a:noFill/>
        </p:spPr>
        <p:txBody>
          <a:bodyPr wrap="square" rtlCol="0">
            <a:spAutoFit/>
          </a:bodyPr>
          <a:lstStyle/>
          <a:p>
            <a:pPr algn="just"/>
            <a:r>
              <a:rPr lang="en-US" sz="1300" dirty="0"/>
              <a:t>Water</a:t>
            </a:r>
          </a:p>
        </p:txBody>
      </p:sp>
      <p:sp>
        <p:nvSpPr>
          <p:cNvPr id="18" name="TextBox 17"/>
          <p:cNvSpPr txBox="1"/>
          <p:nvPr/>
        </p:nvSpPr>
        <p:spPr>
          <a:xfrm>
            <a:off x="3429000" y="6248400"/>
            <a:ext cx="1066800" cy="292388"/>
          </a:xfrm>
          <a:prstGeom prst="rect">
            <a:avLst/>
          </a:prstGeom>
          <a:noFill/>
        </p:spPr>
        <p:txBody>
          <a:bodyPr wrap="square" rtlCol="0">
            <a:spAutoFit/>
          </a:bodyPr>
          <a:lstStyle/>
          <a:p>
            <a:pPr algn="just"/>
            <a:r>
              <a:rPr lang="en-US" sz="1300" dirty="0"/>
              <a:t>Fire</a:t>
            </a:r>
          </a:p>
        </p:txBody>
      </p:sp>
      <p:sp>
        <p:nvSpPr>
          <p:cNvPr id="9" name="Freeform 8"/>
          <p:cNvSpPr/>
          <p:nvPr/>
        </p:nvSpPr>
        <p:spPr bwMode="auto">
          <a:xfrm>
            <a:off x="3429000" y="4480560"/>
            <a:ext cx="756920" cy="1676400"/>
          </a:xfrm>
          <a:custGeom>
            <a:avLst/>
            <a:gdLst>
              <a:gd name="connsiteX0" fmla="*/ 670560 w 670560"/>
              <a:gd name="connsiteY0" fmla="*/ 0 h 1676400"/>
              <a:gd name="connsiteX1" fmla="*/ 497840 w 670560"/>
              <a:gd name="connsiteY1" fmla="*/ 233680 h 1676400"/>
              <a:gd name="connsiteX2" fmla="*/ 487680 w 670560"/>
              <a:gd name="connsiteY2" fmla="*/ 1148080 h 1676400"/>
              <a:gd name="connsiteX3" fmla="*/ 0 w 67056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670560" h="1676400">
                <a:moveTo>
                  <a:pt x="670560" y="0"/>
                </a:moveTo>
                <a:cubicBezTo>
                  <a:pt x="599440" y="21166"/>
                  <a:pt x="528320" y="42333"/>
                  <a:pt x="497840" y="233680"/>
                </a:cubicBezTo>
                <a:cubicBezTo>
                  <a:pt x="467360" y="425027"/>
                  <a:pt x="570653" y="907627"/>
                  <a:pt x="487680" y="1148080"/>
                </a:cubicBezTo>
                <a:cubicBezTo>
                  <a:pt x="404707" y="1388533"/>
                  <a:pt x="202353" y="1532466"/>
                  <a:pt x="0" y="167640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19" name="Freeform 18"/>
          <p:cNvSpPr/>
          <p:nvPr/>
        </p:nvSpPr>
        <p:spPr bwMode="auto">
          <a:xfrm>
            <a:off x="1193675" y="801048"/>
            <a:ext cx="1783205" cy="1007432"/>
          </a:xfrm>
          <a:custGeom>
            <a:avLst/>
            <a:gdLst>
              <a:gd name="connsiteX0" fmla="*/ 1783205 w 1783205"/>
              <a:gd name="connsiteY0" fmla="*/ 641672 h 1007432"/>
              <a:gd name="connsiteX1" fmla="*/ 1072005 w 1783205"/>
              <a:gd name="connsiteY1" fmla="*/ 133672 h 1007432"/>
              <a:gd name="connsiteX2" fmla="*/ 340485 w 1783205"/>
              <a:gd name="connsiteY2" fmla="*/ 11752 h 1007432"/>
              <a:gd name="connsiteX3" fmla="*/ 5205 w 1783205"/>
              <a:gd name="connsiteY3" fmla="*/ 357192 h 1007432"/>
              <a:gd name="connsiteX4" fmla="*/ 167765 w 1783205"/>
              <a:gd name="connsiteY4" fmla="*/ 1007432 h 10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205" h="1007432">
                <a:moveTo>
                  <a:pt x="1783205" y="641672"/>
                </a:moveTo>
                <a:cubicBezTo>
                  <a:pt x="1547831" y="440165"/>
                  <a:pt x="1312458" y="238659"/>
                  <a:pt x="1072005" y="133672"/>
                </a:cubicBezTo>
                <a:cubicBezTo>
                  <a:pt x="831552" y="28685"/>
                  <a:pt x="518285" y="-25501"/>
                  <a:pt x="340485" y="11752"/>
                </a:cubicBezTo>
                <a:cubicBezTo>
                  <a:pt x="162685" y="49005"/>
                  <a:pt x="33992" y="191245"/>
                  <a:pt x="5205" y="357192"/>
                </a:cubicBezTo>
                <a:cubicBezTo>
                  <a:pt x="-23582" y="523139"/>
                  <a:pt x="72091" y="765285"/>
                  <a:pt x="167765" y="1007432"/>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19"/>
          <p:cNvSpPr/>
          <p:nvPr/>
        </p:nvSpPr>
        <p:spPr bwMode="auto">
          <a:xfrm>
            <a:off x="568960" y="1280160"/>
            <a:ext cx="812800" cy="884008"/>
          </a:xfrm>
          <a:custGeom>
            <a:avLst/>
            <a:gdLst>
              <a:gd name="connsiteX0" fmla="*/ 1158716 w 1158716"/>
              <a:gd name="connsiteY0" fmla="*/ 802640 h 985542"/>
              <a:gd name="connsiteX1" fmla="*/ 823436 w 1158716"/>
              <a:gd name="connsiteY1" fmla="*/ 985520 h 985542"/>
              <a:gd name="connsiteX2" fmla="*/ 254476 w 1158716"/>
              <a:gd name="connsiteY2" fmla="*/ 792480 h 985542"/>
              <a:gd name="connsiteX3" fmla="*/ 476 w 1158716"/>
              <a:gd name="connsiteY3" fmla="*/ 325120 h 985542"/>
              <a:gd name="connsiteX4" fmla="*/ 203676 w 1158716"/>
              <a:gd name="connsiteY4" fmla="*/ 0 h 985542"/>
              <a:gd name="connsiteX0" fmla="*/ 1158716 w 1158716"/>
              <a:gd name="connsiteY0" fmla="*/ 802640 h 985608"/>
              <a:gd name="connsiteX1" fmla="*/ 823436 w 1158716"/>
              <a:gd name="connsiteY1" fmla="*/ 985520 h 985608"/>
              <a:gd name="connsiteX2" fmla="*/ 457676 w 1158716"/>
              <a:gd name="connsiteY2" fmla="*/ 782320 h 985608"/>
              <a:gd name="connsiteX3" fmla="*/ 476 w 1158716"/>
              <a:gd name="connsiteY3" fmla="*/ 325120 h 985608"/>
              <a:gd name="connsiteX4" fmla="*/ 203676 w 1158716"/>
              <a:gd name="connsiteY4" fmla="*/ 0 h 985608"/>
              <a:gd name="connsiteX0" fmla="*/ 991356 w 991356"/>
              <a:gd name="connsiteY0" fmla="*/ 802640 h 985608"/>
              <a:gd name="connsiteX1" fmla="*/ 656076 w 991356"/>
              <a:gd name="connsiteY1" fmla="*/ 985520 h 985608"/>
              <a:gd name="connsiteX2" fmla="*/ 290316 w 991356"/>
              <a:gd name="connsiteY2" fmla="*/ 782320 h 985608"/>
              <a:gd name="connsiteX3" fmla="*/ 97276 w 991356"/>
              <a:gd name="connsiteY3" fmla="*/ 365760 h 985608"/>
              <a:gd name="connsiteX4" fmla="*/ 36316 w 991356"/>
              <a:gd name="connsiteY4" fmla="*/ 0 h 985608"/>
              <a:gd name="connsiteX0" fmla="*/ 955040 w 955040"/>
              <a:gd name="connsiteY0" fmla="*/ 802640 h 985608"/>
              <a:gd name="connsiteX1" fmla="*/ 619760 w 955040"/>
              <a:gd name="connsiteY1" fmla="*/ 985520 h 985608"/>
              <a:gd name="connsiteX2" fmla="*/ 254000 w 955040"/>
              <a:gd name="connsiteY2" fmla="*/ 782320 h 985608"/>
              <a:gd name="connsiteX3" fmla="*/ 0 w 955040"/>
              <a:gd name="connsiteY3" fmla="*/ 0 h 985608"/>
              <a:gd name="connsiteX0" fmla="*/ 812800 w 812800"/>
              <a:gd name="connsiteY0" fmla="*/ 701040 h 884008"/>
              <a:gd name="connsiteX1" fmla="*/ 477520 w 812800"/>
              <a:gd name="connsiteY1" fmla="*/ 883920 h 884008"/>
              <a:gd name="connsiteX2" fmla="*/ 111760 w 812800"/>
              <a:gd name="connsiteY2" fmla="*/ 680720 h 884008"/>
              <a:gd name="connsiteX3" fmla="*/ 0 w 812800"/>
              <a:gd name="connsiteY3" fmla="*/ 0 h 884008"/>
            </a:gdLst>
            <a:ahLst/>
            <a:cxnLst>
              <a:cxn ang="0">
                <a:pos x="connsiteX0" y="connsiteY0"/>
              </a:cxn>
              <a:cxn ang="0">
                <a:pos x="connsiteX1" y="connsiteY1"/>
              </a:cxn>
              <a:cxn ang="0">
                <a:pos x="connsiteX2" y="connsiteY2"/>
              </a:cxn>
              <a:cxn ang="0">
                <a:pos x="connsiteX3" y="connsiteY3"/>
              </a:cxn>
            </a:cxnLst>
            <a:rect l="l" t="t" r="r" b="b"/>
            <a:pathLst>
              <a:path w="812800" h="884008">
                <a:moveTo>
                  <a:pt x="812800" y="701040"/>
                </a:moveTo>
                <a:cubicBezTo>
                  <a:pt x="720513" y="793326"/>
                  <a:pt x="594360" y="887307"/>
                  <a:pt x="477520" y="883920"/>
                </a:cubicBezTo>
                <a:cubicBezTo>
                  <a:pt x="360680" y="880533"/>
                  <a:pt x="191347" y="828040"/>
                  <a:pt x="111760" y="680720"/>
                </a:cubicBezTo>
                <a:cubicBezTo>
                  <a:pt x="32173" y="533400"/>
                  <a:pt x="52917" y="162983"/>
                  <a:pt x="0"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1" name="TextBox 20"/>
          <p:cNvSpPr txBox="1"/>
          <p:nvPr/>
        </p:nvSpPr>
        <p:spPr>
          <a:xfrm>
            <a:off x="1143000" y="5194012"/>
            <a:ext cx="1066800" cy="292388"/>
          </a:xfrm>
          <a:prstGeom prst="rect">
            <a:avLst/>
          </a:prstGeom>
          <a:noFill/>
        </p:spPr>
        <p:txBody>
          <a:bodyPr wrap="square" rtlCol="0">
            <a:spAutoFit/>
          </a:bodyPr>
          <a:lstStyle/>
          <a:p>
            <a:pPr algn="just"/>
            <a:r>
              <a:rPr lang="en-US" sz="1300" dirty="0"/>
              <a:t>Astral</a:t>
            </a:r>
          </a:p>
        </p:txBody>
      </p:sp>
      <p:sp>
        <p:nvSpPr>
          <p:cNvPr id="22" name="Quad Arrow Callout 21"/>
          <p:cNvSpPr/>
          <p:nvPr/>
        </p:nvSpPr>
        <p:spPr bwMode="auto">
          <a:xfrm>
            <a:off x="838200" y="5166360"/>
            <a:ext cx="304800" cy="304800"/>
          </a:xfrm>
          <a:prstGeom prst="quadArrowCallout">
            <a:avLst/>
          </a:prstGeom>
          <a:solidFill>
            <a:srgbClr val="00FFFF"/>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Freeform 2"/>
          <p:cNvSpPr/>
          <p:nvPr/>
        </p:nvSpPr>
        <p:spPr bwMode="auto">
          <a:xfrm>
            <a:off x="144498" y="1158240"/>
            <a:ext cx="729262" cy="4023360"/>
          </a:xfrm>
          <a:custGeom>
            <a:avLst/>
            <a:gdLst>
              <a:gd name="connsiteX0" fmla="*/ 282222 w 729262"/>
              <a:gd name="connsiteY0" fmla="*/ 0 h 4023360"/>
              <a:gd name="connsiteX1" fmla="*/ 18062 w 729262"/>
              <a:gd name="connsiteY1" fmla="*/ 2804160 h 4023360"/>
              <a:gd name="connsiteX2" fmla="*/ 729262 w 729262"/>
              <a:gd name="connsiteY2" fmla="*/ 4023360 h 4023360"/>
            </a:gdLst>
            <a:ahLst/>
            <a:cxnLst>
              <a:cxn ang="0">
                <a:pos x="connsiteX0" y="connsiteY0"/>
              </a:cxn>
              <a:cxn ang="0">
                <a:pos x="connsiteX1" y="connsiteY1"/>
              </a:cxn>
              <a:cxn ang="0">
                <a:pos x="connsiteX2" y="connsiteY2"/>
              </a:cxn>
            </a:cxnLst>
            <a:rect l="l" t="t" r="r" b="b"/>
            <a:pathLst>
              <a:path w="729262" h="4023360">
                <a:moveTo>
                  <a:pt x="282222" y="0"/>
                </a:moveTo>
                <a:cubicBezTo>
                  <a:pt x="112888" y="1066800"/>
                  <a:pt x="-56445" y="2133600"/>
                  <a:pt x="18062" y="2804160"/>
                </a:cubicBezTo>
                <a:cubicBezTo>
                  <a:pt x="92569" y="3474720"/>
                  <a:pt x="410915" y="3749040"/>
                  <a:pt x="729262" y="402336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22"/>
          <p:cNvSpPr/>
          <p:nvPr/>
        </p:nvSpPr>
        <p:spPr bwMode="auto">
          <a:xfrm>
            <a:off x="478144" y="5435600"/>
            <a:ext cx="2813696" cy="1229299"/>
          </a:xfrm>
          <a:custGeom>
            <a:avLst/>
            <a:gdLst>
              <a:gd name="connsiteX0" fmla="*/ 2937596 w 2937596"/>
              <a:gd name="connsiteY0" fmla="*/ 883920 h 1120369"/>
              <a:gd name="connsiteX1" fmla="*/ 2124796 w 2937596"/>
              <a:gd name="connsiteY1" fmla="*/ 1117600 h 1120369"/>
              <a:gd name="connsiteX2" fmla="*/ 478876 w 2937596"/>
              <a:gd name="connsiteY2" fmla="*/ 965200 h 1120369"/>
              <a:gd name="connsiteX3" fmla="*/ 1356 w 2937596"/>
              <a:gd name="connsiteY3" fmla="*/ 325120 h 1120369"/>
              <a:gd name="connsiteX4" fmla="*/ 580476 w 2937596"/>
              <a:gd name="connsiteY4" fmla="*/ 0 h 1120369"/>
              <a:gd name="connsiteX0" fmla="*/ 2807803 w 2807803"/>
              <a:gd name="connsiteY0" fmla="*/ 883920 h 1119086"/>
              <a:gd name="connsiteX1" fmla="*/ 1995003 w 2807803"/>
              <a:gd name="connsiteY1" fmla="*/ 1117600 h 1119086"/>
              <a:gd name="connsiteX2" fmla="*/ 349083 w 2807803"/>
              <a:gd name="connsiteY2" fmla="*/ 965200 h 1119086"/>
              <a:gd name="connsiteX3" fmla="*/ 3643 w 2807803"/>
              <a:gd name="connsiteY3" fmla="*/ 609600 h 1119086"/>
              <a:gd name="connsiteX4" fmla="*/ 450683 w 2807803"/>
              <a:gd name="connsiteY4" fmla="*/ 0 h 1119086"/>
              <a:gd name="connsiteX0" fmla="*/ 2813696 w 2813696"/>
              <a:gd name="connsiteY0" fmla="*/ 883920 h 1229299"/>
              <a:gd name="connsiteX1" fmla="*/ 2000896 w 2813696"/>
              <a:gd name="connsiteY1" fmla="*/ 1117600 h 1229299"/>
              <a:gd name="connsiteX2" fmla="*/ 812176 w 2813696"/>
              <a:gd name="connsiteY2" fmla="*/ 1198880 h 1229299"/>
              <a:gd name="connsiteX3" fmla="*/ 9536 w 2813696"/>
              <a:gd name="connsiteY3" fmla="*/ 609600 h 1229299"/>
              <a:gd name="connsiteX4" fmla="*/ 456576 w 2813696"/>
              <a:gd name="connsiteY4" fmla="*/ 0 h 122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696" h="1229299">
                <a:moveTo>
                  <a:pt x="2813696" y="883920"/>
                </a:moveTo>
                <a:cubicBezTo>
                  <a:pt x="2612189" y="993986"/>
                  <a:pt x="2334483" y="1065107"/>
                  <a:pt x="2000896" y="1117600"/>
                </a:cubicBezTo>
                <a:cubicBezTo>
                  <a:pt x="1667309" y="1170093"/>
                  <a:pt x="1144069" y="1283547"/>
                  <a:pt x="812176" y="1198880"/>
                </a:cubicBezTo>
                <a:cubicBezTo>
                  <a:pt x="480283" y="1114213"/>
                  <a:pt x="68803" y="809413"/>
                  <a:pt x="9536" y="609600"/>
                </a:cubicBezTo>
                <a:cubicBezTo>
                  <a:pt x="-49731" y="409787"/>
                  <a:pt x="175482" y="82126"/>
                  <a:pt x="456576"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6" name="Freeform 25"/>
          <p:cNvSpPr/>
          <p:nvPr/>
        </p:nvSpPr>
        <p:spPr bwMode="auto">
          <a:xfrm>
            <a:off x="4368800" y="2885440"/>
            <a:ext cx="1381760" cy="1442720"/>
          </a:xfrm>
          <a:custGeom>
            <a:avLst/>
            <a:gdLst>
              <a:gd name="connsiteX0" fmla="*/ 1381760 w 1381760"/>
              <a:gd name="connsiteY0" fmla="*/ 0 h 1442720"/>
              <a:gd name="connsiteX1" fmla="*/ 487680 w 1381760"/>
              <a:gd name="connsiteY1" fmla="*/ 670560 h 1442720"/>
              <a:gd name="connsiteX2" fmla="*/ 0 w 1381760"/>
              <a:gd name="connsiteY2" fmla="*/ 1442720 h 1442720"/>
            </a:gdLst>
            <a:ahLst/>
            <a:cxnLst>
              <a:cxn ang="0">
                <a:pos x="connsiteX0" y="connsiteY0"/>
              </a:cxn>
              <a:cxn ang="0">
                <a:pos x="connsiteX1" y="connsiteY1"/>
              </a:cxn>
              <a:cxn ang="0">
                <a:pos x="connsiteX2" y="connsiteY2"/>
              </a:cxn>
            </a:cxnLst>
            <a:rect l="l" t="t" r="r" b="b"/>
            <a:pathLst>
              <a:path w="1381760" h="1442720">
                <a:moveTo>
                  <a:pt x="1381760" y="0"/>
                </a:moveTo>
                <a:cubicBezTo>
                  <a:pt x="1049866" y="215053"/>
                  <a:pt x="717973" y="430107"/>
                  <a:pt x="487680" y="670560"/>
                </a:cubicBezTo>
                <a:cubicBezTo>
                  <a:pt x="257387" y="911013"/>
                  <a:pt x="128693" y="1176866"/>
                  <a:pt x="0" y="144272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847737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Jue\DoW\Maps\Citadel of the Planes\citadel-01-shad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4272"/>
            <a:ext cx="9144000" cy="562032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739220" y="0"/>
            <a:ext cx="3661580"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solidFill>
                  <a:schemeClr val="accent6">
                    <a:lumMod val="75000"/>
                  </a:schemeClr>
                </a:solidFill>
                <a:effectLst>
                  <a:glow rad="76200">
                    <a:schemeClr val="bg1"/>
                  </a:glow>
                  <a:outerShdw blurRad="80000" dist="40000" dir="5040000" algn="tl">
                    <a:srgbClr val="000000">
                      <a:alpha val="30000"/>
                    </a:srgbClr>
                  </a:outerShdw>
                </a:effectLst>
              </a:rPr>
              <a:t>Plane of Shadow</a:t>
            </a:r>
            <a:endParaRPr lang="en-US" sz="4000" cap="none" spc="0" dirty="0">
              <a:ln w="11430">
                <a:solidFill>
                  <a:schemeClr val="tx1"/>
                </a:solidFill>
              </a:ln>
              <a:solidFill>
                <a:schemeClr val="accent6">
                  <a:lumMod val="75000"/>
                </a:schemeClr>
              </a:solidFill>
              <a:effectLst>
                <a:glow rad="76200">
                  <a:schemeClr val="bg1"/>
                </a:glow>
                <a:outerShdw blurRad="80000" dist="40000" dir="5040000" algn="tl">
                  <a:srgbClr val="000000">
                    <a:alpha val="30000"/>
                  </a:srgbClr>
                </a:outerShdw>
              </a:effectLst>
            </a:endParaRPr>
          </a:p>
        </p:txBody>
      </p:sp>
      <p:sp>
        <p:nvSpPr>
          <p:cNvPr id="3" name="&quot;No&quot; Symbol 2"/>
          <p:cNvSpPr/>
          <p:nvPr/>
        </p:nvSpPr>
        <p:spPr bwMode="auto">
          <a:xfrm>
            <a:off x="7297225" y="466677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quot;No&quot; Symbol 21"/>
          <p:cNvSpPr/>
          <p:nvPr/>
        </p:nvSpPr>
        <p:spPr bwMode="auto">
          <a:xfrm>
            <a:off x="6842096" y="3687838"/>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quot;No&quot; Symbol 22"/>
          <p:cNvSpPr/>
          <p:nvPr/>
        </p:nvSpPr>
        <p:spPr bwMode="auto">
          <a:xfrm>
            <a:off x="7286448" y="3792853"/>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quot;No&quot; Symbol 26"/>
          <p:cNvSpPr/>
          <p:nvPr/>
        </p:nvSpPr>
        <p:spPr bwMode="auto">
          <a:xfrm>
            <a:off x="5521655" y="4386328"/>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quot;No&quot; Symbol 27"/>
          <p:cNvSpPr/>
          <p:nvPr/>
        </p:nvSpPr>
        <p:spPr bwMode="auto">
          <a:xfrm>
            <a:off x="5715000" y="464820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ectangle 25">
            <a:extLst>
              <a:ext uri="{FF2B5EF4-FFF2-40B4-BE49-F238E27FC236}">
                <a16:creationId xmlns:a16="http://schemas.microsoft.com/office/drawing/2014/main" id="{567FDFDA-76E7-4D25-9C63-839B8C6CEF53}"/>
              </a:ext>
            </a:extLst>
          </p:cNvPr>
          <p:cNvSpPr/>
          <p:nvPr/>
        </p:nvSpPr>
        <p:spPr>
          <a:xfrm>
            <a:off x="6545288" y="3807023"/>
            <a:ext cx="66370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Water</a:t>
            </a:r>
          </a:p>
        </p:txBody>
      </p:sp>
      <p:sp>
        <p:nvSpPr>
          <p:cNvPr id="29" name="Rectangle 28">
            <a:extLst>
              <a:ext uri="{FF2B5EF4-FFF2-40B4-BE49-F238E27FC236}">
                <a16:creationId xmlns:a16="http://schemas.microsoft.com/office/drawing/2014/main" id="{CD0C1A02-4E54-4876-9B6A-8F3B531CE039}"/>
              </a:ext>
            </a:extLst>
          </p:cNvPr>
          <p:cNvSpPr/>
          <p:nvPr/>
        </p:nvSpPr>
        <p:spPr>
          <a:xfrm>
            <a:off x="6019800" y="4724400"/>
            <a:ext cx="47153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err="1">
                <a:ln w="11430"/>
                <a:solidFill>
                  <a:srgbClr val="CCFFFF"/>
                </a:solidFill>
                <a:effectLst>
                  <a:outerShdw blurRad="80000" dist="40000" dir="5040000" algn="tl">
                    <a:srgbClr val="000000">
                      <a:alpha val="30000"/>
                    </a:srgbClr>
                  </a:outerShdw>
                </a:effectLst>
              </a:rPr>
              <a:t>Crc</a:t>
            </a:r>
            <a:endParaRPr lang="en-US" sz="1400" b="1" dirty="0">
              <a:ln w="11430"/>
              <a:solidFill>
                <a:srgbClr val="CCFFFF"/>
              </a:solidFill>
              <a:effectLst>
                <a:outerShdw blurRad="80000" dist="40000" dir="5040000" algn="tl">
                  <a:srgbClr val="000000">
                    <a:alpha val="30000"/>
                  </a:srgbClr>
                </a:outerShdw>
              </a:effectLst>
            </a:endParaRPr>
          </a:p>
        </p:txBody>
      </p:sp>
      <p:sp>
        <p:nvSpPr>
          <p:cNvPr id="32" name="Rectangle 31">
            <a:extLst>
              <a:ext uri="{FF2B5EF4-FFF2-40B4-BE49-F238E27FC236}">
                <a16:creationId xmlns:a16="http://schemas.microsoft.com/office/drawing/2014/main" id="{4B73DC28-5FA4-40DB-B05F-5C7FFEB79E2E}"/>
              </a:ext>
            </a:extLst>
          </p:cNvPr>
          <p:cNvSpPr/>
          <p:nvPr/>
        </p:nvSpPr>
        <p:spPr>
          <a:xfrm>
            <a:off x="7047269" y="3897868"/>
            <a:ext cx="444352"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a:ln w="11430"/>
                <a:solidFill>
                  <a:srgbClr val="CCFFFF"/>
                </a:solidFill>
                <a:effectLst>
                  <a:outerShdw blurRad="80000" dist="40000" dir="5040000" algn="tl">
                    <a:srgbClr val="000000">
                      <a:alpha val="30000"/>
                    </a:srgbClr>
                  </a:outerShdw>
                </a:effectLst>
              </a:rPr>
              <a:t>Ely</a:t>
            </a:r>
          </a:p>
        </p:txBody>
      </p:sp>
      <p:sp>
        <p:nvSpPr>
          <p:cNvPr id="33" name="Rectangle 32">
            <a:extLst>
              <a:ext uri="{FF2B5EF4-FFF2-40B4-BE49-F238E27FC236}">
                <a16:creationId xmlns:a16="http://schemas.microsoft.com/office/drawing/2014/main" id="{938DDA81-90D7-4848-AB1D-B2340A723BA1}"/>
              </a:ext>
            </a:extLst>
          </p:cNvPr>
          <p:cNvSpPr/>
          <p:nvPr/>
        </p:nvSpPr>
        <p:spPr>
          <a:xfrm>
            <a:off x="7125955" y="4114800"/>
            <a:ext cx="494045"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Arb</a:t>
            </a:r>
          </a:p>
        </p:txBody>
      </p:sp>
      <p:sp>
        <p:nvSpPr>
          <p:cNvPr id="34" name="Rectangle 33">
            <a:extLst>
              <a:ext uri="{FF2B5EF4-FFF2-40B4-BE49-F238E27FC236}">
                <a16:creationId xmlns:a16="http://schemas.microsoft.com/office/drawing/2014/main" id="{C4D2E280-3397-41FF-BB70-7E0F9BEB1352}"/>
              </a:ext>
            </a:extLst>
          </p:cNvPr>
          <p:cNvSpPr/>
          <p:nvPr/>
        </p:nvSpPr>
        <p:spPr>
          <a:xfrm>
            <a:off x="7086600" y="4269432"/>
            <a:ext cx="47480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err="1">
                <a:ln w="11430"/>
                <a:solidFill>
                  <a:srgbClr val="CCFFFF"/>
                </a:solidFill>
                <a:effectLst>
                  <a:outerShdw blurRad="80000" dist="40000" dir="5040000" algn="tl">
                    <a:srgbClr val="000000">
                      <a:alpha val="30000"/>
                    </a:srgbClr>
                  </a:outerShdw>
                </a:effectLst>
              </a:rPr>
              <a:t>Ysg</a:t>
            </a:r>
            <a:endParaRPr lang="en-US" sz="1400" b="1" dirty="0">
              <a:ln w="11430"/>
              <a:solidFill>
                <a:srgbClr val="CCFFFF"/>
              </a:solidFill>
              <a:effectLst>
                <a:outerShdw blurRad="80000" dist="40000" dir="5040000" algn="tl">
                  <a:srgbClr val="000000">
                    <a:alpha val="30000"/>
                  </a:srgbClr>
                </a:outerShdw>
              </a:effectLst>
            </a:endParaRPr>
          </a:p>
        </p:txBody>
      </p:sp>
      <p:sp>
        <p:nvSpPr>
          <p:cNvPr id="35" name="Rectangle 34">
            <a:extLst>
              <a:ext uri="{FF2B5EF4-FFF2-40B4-BE49-F238E27FC236}">
                <a16:creationId xmlns:a16="http://schemas.microsoft.com/office/drawing/2014/main" id="{6745D41B-D5F0-4CD1-95AE-1AAAA57C9130}"/>
              </a:ext>
            </a:extLst>
          </p:cNvPr>
          <p:cNvSpPr/>
          <p:nvPr/>
        </p:nvSpPr>
        <p:spPr>
          <a:xfrm>
            <a:off x="6594272" y="4797623"/>
            <a:ext cx="64472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Abyss</a:t>
            </a:r>
          </a:p>
        </p:txBody>
      </p:sp>
      <p:sp>
        <p:nvSpPr>
          <p:cNvPr id="40" name="Rectangle 39">
            <a:extLst>
              <a:ext uri="{FF2B5EF4-FFF2-40B4-BE49-F238E27FC236}">
                <a16:creationId xmlns:a16="http://schemas.microsoft.com/office/drawing/2014/main" id="{55664723-CA99-4A6E-8A8F-DF67C2741869}"/>
              </a:ext>
            </a:extLst>
          </p:cNvPr>
          <p:cNvSpPr/>
          <p:nvPr/>
        </p:nvSpPr>
        <p:spPr>
          <a:xfrm>
            <a:off x="5744736" y="4419600"/>
            <a:ext cx="50366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Hell</a:t>
            </a:r>
          </a:p>
        </p:txBody>
      </p:sp>
      <p:sp>
        <p:nvSpPr>
          <p:cNvPr id="41" name="Rectangle 40">
            <a:extLst>
              <a:ext uri="{FF2B5EF4-FFF2-40B4-BE49-F238E27FC236}">
                <a16:creationId xmlns:a16="http://schemas.microsoft.com/office/drawing/2014/main" id="{92F140C0-C4B3-4781-A8D7-72F90A2811F2}"/>
              </a:ext>
            </a:extLst>
          </p:cNvPr>
          <p:cNvSpPr/>
          <p:nvPr/>
        </p:nvSpPr>
        <p:spPr>
          <a:xfrm>
            <a:off x="6956036" y="4419600"/>
            <a:ext cx="66396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Astral</a:t>
            </a:r>
          </a:p>
        </p:txBody>
      </p:sp>
      <p:sp>
        <p:nvSpPr>
          <p:cNvPr id="42" name="Rectangle 41">
            <a:extLst>
              <a:ext uri="{FF2B5EF4-FFF2-40B4-BE49-F238E27FC236}">
                <a16:creationId xmlns:a16="http://schemas.microsoft.com/office/drawing/2014/main" id="{71CE9132-193E-4395-ABEE-857BFFF4903E}"/>
              </a:ext>
            </a:extLst>
          </p:cNvPr>
          <p:cNvSpPr/>
          <p:nvPr/>
        </p:nvSpPr>
        <p:spPr>
          <a:xfrm>
            <a:off x="5595607" y="4188023"/>
            <a:ext cx="500393"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Fire</a:t>
            </a:r>
          </a:p>
        </p:txBody>
      </p:sp>
      <p:sp>
        <p:nvSpPr>
          <p:cNvPr id="2" name="Cube 1">
            <a:extLst>
              <a:ext uri="{FF2B5EF4-FFF2-40B4-BE49-F238E27FC236}">
                <a16:creationId xmlns:a16="http://schemas.microsoft.com/office/drawing/2014/main" id="{41FCB95F-202B-433B-AEE3-6B90EDD8C78F}"/>
              </a:ext>
            </a:extLst>
          </p:cNvPr>
          <p:cNvSpPr/>
          <p:nvPr/>
        </p:nvSpPr>
        <p:spPr bwMode="auto">
          <a:xfrm>
            <a:off x="6491339" y="4131211"/>
            <a:ext cx="312090" cy="288389"/>
          </a:xfrm>
          <a:prstGeom prst="cube">
            <a:avLst/>
          </a:prstGeom>
          <a:solidFill>
            <a:srgbClr val="666699"/>
          </a:solidFill>
          <a:ln w="9525" cap="flat" cmpd="sng" algn="ctr">
            <a:solidFill>
              <a:srgbClr val="66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0576B6B7-30AF-44D2-87FF-6854DB94487B}"/>
              </a:ext>
            </a:extLst>
          </p:cNvPr>
          <p:cNvSpPr/>
          <p:nvPr/>
        </p:nvSpPr>
        <p:spPr>
          <a:xfrm rot="5400000">
            <a:off x="2242032" y="3091968"/>
            <a:ext cx="731290"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rgbClr val="CCFFFF"/>
                </a:solidFill>
                <a:effectLst>
                  <a:outerShdw blurRad="80000" dist="40000" dir="5040000" algn="tl">
                    <a:srgbClr val="000000">
                      <a:alpha val="30000"/>
                    </a:srgbClr>
                  </a:outerShdw>
                </a:effectLst>
              </a:rPr>
              <a:t>wedge</a:t>
            </a:r>
          </a:p>
        </p:txBody>
      </p:sp>
      <p:sp>
        <p:nvSpPr>
          <p:cNvPr id="44" name="Rectangle 43">
            <a:extLst>
              <a:ext uri="{FF2B5EF4-FFF2-40B4-BE49-F238E27FC236}">
                <a16:creationId xmlns:a16="http://schemas.microsoft.com/office/drawing/2014/main" id="{703C1848-23D3-43F1-93F7-80296B48E503}"/>
              </a:ext>
            </a:extLst>
          </p:cNvPr>
          <p:cNvSpPr/>
          <p:nvPr/>
        </p:nvSpPr>
        <p:spPr>
          <a:xfrm>
            <a:off x="2514600" y="2463225"/>
            <a:ext cx="1119216"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rgbClr val="CCFFFF"/>
                </a:solidFill>
                <a:effectLst>
                  <a:outerShdw blurRad="80000" dist="40000" dir="5040000" algn="tl">
                    <a:srgbClr val="000000">
                      <a:alpha val="30000"/>
                    </a:srgbClr>
                  </a:outerShdw>
                </a:effectLst>
              </a:rPr>
              <a:t>Spiderweb</a:t>
            </a:r>
          </a:p>
          <a:p>
            <a:pPr algn="ctr"/>
            <a:r>
              <a:rPr lang="en-US" sz="1600" b="1" dirty="0">
                <a:ln w="11430"/>
                <a:solidFill>
                  <a:srgbClr val="CCFFFF"/>
                </a:solidFill>
                <a:effectLst>
                  <a:outerShdw blurRad="80000" dist="40000" dir="5040000" algn="tl">
                    <a:srgbClr val="000000">
                      <a:alpha val="30000"/>
                    </a:srgbClr>
                  </a:outerShdw>
                </a:effectLst>
              </a:rPr>
              <a:t>trap</a:t>
            </a:r>
          </a:p>
        </p:txBody>
      </p:sp>
      <p:sp>
        <p:nvSpPr>
          <p:cNvPr id="4" name="Lightning Bolt 3">
            <a:extLst>
              <a:ext uri="{FF2B5EF4-FFF2-40B4-BE49-F238E27FC236}">
                <a16:creationId xmlns:a16="http://schemas.microsoft.com/office/drawing/2014/main" id="{16797A43-9130-4EC2-9C6D-5FF83ECEECC7}"/>
              </a:ext>
            </a:extLst>
          </p:cNvPr>
          <p:cNvSpPr/>
          <p:nvPr/>
        </p:nvSpPr>
        <p:spPr bwMode="auto">
          <a:xfrm rot="2637715">
            <a:off x="2290467" y="1981780"/>
            <a:ext cx="228600" cy="533400"/>
          </a:xfrm>
          <a:prstGeom prst="lightningBol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B8018B4C-6BD7-4E0B-ACCC-C285D885B3E0}"/>
              </a:ext>
            </a:extLst>
          </p:cNvPr>
          <p:cNvSpPr/>
          <p:nvPr/>
        </p:nvSpPr>
        <p:spPr>
          <a:xfrm>
            <a:off x="6132148" y="3928646"/>
            <a:ext cx="497252" cy="338554"/>
          </a:xfrm>
          <a:prstGeom prst="rect">
            <a:avLst/>
          </a:prstGeom>
          <a:noFill/>
        </p:spPr>
        <p:txBody>
          <a:bodyPr wrap="square" lIns="91440" tIns="45720" rIns="91440" bIns="45720">
            <a:spAutoFit/>
          </a:bodyPr>
          <a:lstStyle/>
          <a:p>
            <a:pPr algn="ctr"/>
            <a:r>
              <a:rPr lang="en-US" sz="1600" b="1" dirty="0">
                <a:ln w="12700">
                  <a:solidFill>
                    <a:schemeClr val="bg1"/>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O</a:t>
            </a:r>
          </a:p>
        </p:txBody>
      </p:sp>
      <p:sp>
        <p:nvSpPr>
          <p:cNvPr id="6" name="Rectangle 5">
            <a:extLst>
              <a:ext uri="{FF2B5EF4-FFF2-40B4-BE49-F238E27FC236}">
                <a16:creationId xmlns:a16="http://schemas.microsoft.com/office/drawing/2014/main" id="{298FB11A-C84E-4AD6-A2A5-7330D1AB6AE7}"/>
              </a:ext>
            </a:extLst>
          </p:cNvPr>
          <p:cNvSpPr/>
          <p:nvPr/>
        </p:nvSpPr>
        <p:spPr>
          <a:xfrm>
            <a:off x="5784880" y="3881735"/>
            <a:ext cx="539720" cy="461665"/>
          </a:xfrm>
          <a:prstGeom prst="rect">
            <a:avLst/>
          </a:prstGeom>
          <a:noFill/>
        </p:spPr>
        <p:txBody>
          <a:bodyPr wrap="square" lIns="91440" tIns="45720" rIns="91440" bIns="45720">
            <a:spAutoFit/>
          </a:bodyPr>
          <a:lstStyle/>
          <a:p>
            <a:pPr algn="ctr"/>
            <a:r>
              <a:rPr lang="en-US"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7" name="Rectangle 6">
            <a:extLst>
              <a:ext uri="{FF2B5EF4-FFF2-40B4-BE49-F238E27FC236}">
                <a16:creationId xmlns:a16="http://schemas.microsoft.com/office/drawing/2014/main" id="{6B33C6F1-9D84-4475-9C1C-C8B6D1E75492}"/>
              </a:ext>
            </a:extLst>
          </p:cNvPr>
          <p:cNvSpPr/>
          <p:nvPr/>
        </p:nvSpPr>
        <p:spPr>
          <a:xfrm>
            <a:off x="5930960" y="3500735"/>
            <a:ext cx="539720" cy="461665"/>
          </a:xfrm>
          <a:prstGeom prst="rect">
            <a:avLst/>
          </a:prstGeom>
          <a:noFill/>
        </p:spPr>
        <p:txBody>
          <a:bodyPr wrap="square" lIns="91440" tIns="45720" rIns="91440" bIns="45720">
            <a:spAutoFit/>
          </a:bodyPr>
          <a:lstStyle/>
          <a:p>
            <a:pPr algn="ctr"/>
            <a:r>
              <a:rPr lang="en-US"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p>
        </p:txBody>
      </p:sp>
    </p:spTree>
    <p:extLst>
      <p:ext uri="{BB962C8B-B14F-4D97-AF65-F5344CB8AC3E}">
        <p14:creationId xmlns:p14="http://schemas.microsoft.com/office/powerpoint/2010/main" val="8776710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Jue\DoW\Maps\Citadel of the Planes\citadel-04-carc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612017"/>
            <a:ext cx="9113520" cy="624598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6809373" y="4419600"/>
            <a:ext cx="1420227" cy="1066800"/>
          </a:xfrm>
          <a:prstGeom prst="ellipse">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7" name="Picture 2" descr="Image result for beholder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96087" y="4343400"/>
            <a:ext cx="1204913" cy="1204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33894" y="-76200"/>
            <a:ext cx="401904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err="1">
                <a:ln w="11430">
                  <a:solidFill>
                    <a:schemeClr val="tx1"/>
                  </a:solidFill>
                </a:ln>
                <a:effectLst>
                  <a:glow rad="76200">
                    <a:schemeClr val="bg1"/>
                  </a:glow>
                  <a:outerShdw blurRad="80000" dist="40000" dir="5040000" algn="tl">
                    <a:srgbClr val="000000">
                      <a:alpha val="30000"/>
                    </a:srgbClr>
                  </a:outerShdw>
                </a:effectLst>
              </a:rPr>
              <a:t>Carceri</a:t>
            </a:r>
            <a:r>
              <a:rPr lang="en-US" sz="4000" dirty="0">
                <a:ln w="11430">
                  <a:solidFill>
                    <a:schemeClr val="tx1"/>
                  </a:solidFill>
                </a:ln>
                <a:effectLst>
                  <a:glow rad="76200">
                    <a:schemeClr val="bg1"/>
                  </a:glow>
                  <a:outerShdw blurRad="80000" dist="40000" dir="5040000" algn="tl">
                    <a:srgbClr val="000000">
                      <a:alpha val="30000"/>
                    </a:srgbClr>
                  </a:outerShdw>
                </a:effectLst>
              </a:rPr>
              <a:t> (</a:t>
            </a:r>
            <a:r>
              <a:rPr lang="en-US" sz="4000" dirty="0" err="1">
                <a:ln w="11430">
                  <a:solidFill>
                    <a:schemeClr val="tx1"/>
                  </a:solidFill>
                </a:ln>
                <a:effectLst>
                  <a:glow rad="76200">
                    <a:schemeClr val="bg1"/>
                  </a:glow>
                  <a:outerShdw blurRad="80000" dist="40000" dir="5040000" algn="tl">
                    <a:srgbClr val="000000">
                      <a:alpha val="30000"/>
                    </a:srgbClr>
                  </a:outerShdw>
                </a:effectLst>
              </a:rPr>
              <a:t>Colothys</a:t>
            </a:r>
            <a:r>
              <a:rPr lang="en-US" sz="4000" dirty="0">
                <a:ln w="11430">
                  <a:solidFill>
                    <a:schemeClr val="tx1"/>
                  </a:solidFill>
                </a:ln>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effectLst>
                <a:glow rad="76200">
                  <a:schemeClr val="bg1"/>
                </a:glow>
                <a:outerShdw blurRad="80000" dist="40000" dir="5040000" algn="tl">
                  <a:srgbClr val="000000">
                    <a:alpha val="30000"/>
                  </a:srgbClr>
                </a:outerShdw>
              </a:effectLst>
            </a:endParaRPr>
          </a:p>
        </p:txBody>
      </p:sp>
      <p:sp>
        <p:nvSpPr>
          <p:cNvPr id="9" name="Rectangle 8"/>
          <p:cNvSpPr/>
          <p:nvPr/>
        </p:nvSpPr>
        <p:spPr>
          <a:xfrm>
            <a:off x="2983880" y="3897868"/>
            <a:ext cx="126188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Dulkhende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4451509" y="5715000"/>
            <a:ext cx="141801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Shator</a:t>
            </a:r>
            <a:r>
              <a:rPr lang="en-US" sz="1800" b="1" cap="none" spc="0" dirty="0">
                <a:ln w="11430"/>
                <a:solidFill>
                  <a:srgbClr val="CCFFFF"/>
                </a:solidFill>
                <a:effectLst>
                  <a:outerShdw blurRad="80000" dist="40000" dir="5040000" algn="tl">
                    <a:srgbClr val="000000">
                      <a:alpha val="30000"/>
                    </a:srgbClr>
                  </a:outerShdw>
                </a:effectLst>
              </a:rPr>
              <a:t> Skull</a:t>
            </a:r>
          </a:p>
        </p:txBody>
      </p:sp>
      <p:sp>
        <p:nvSpPr>
          <p:cNvPr id="13" name="Rectangle 12"/>
          <p:cNvSpPr/>
          <p:nvPr/>
        </p:nvSpPr>
        <p:spPr>
          <a:xfrm>
            <a:off x="533926" y="3436203"/>
            <a:ext cx="96693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5" name="Rectangle 14"/>
          <p:cNvSpPr/>
          <p:nvPr/>
        </p:nvSpPr>
        <p:spPr>
          <a:xfrm>
            <a:off x="4764878" y="4191000"/>
            <a:ext cx="105670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Assorted</a:t>
            </a:r>
          </a:p>
          <a:p>
            <a:pPr algn="ctr"/>
            <a:r>
              <a:rPr lang="en-US" sz="1800" b="1" cap="none" spc="0" dirty="0">
                <a:ln w="11430"/>
                <a:solidFill>
                  <a:srgbClr val="CCFFFF"/>
                </a:solidFill>
                <a:effectLst>
                  <a:outerShdw blurRad="80000" dist="40000" dir="5040000" algn="tl">
                    <a:srgbClr val="000000">
                      <a:alpha val="30000"/>
                    </a:srgbClr>
                  </a:outerShdw>
                </a:effectLst>
              </a:rPr>
              <a:t>Skulls</a:t>
            </a:r>
          </a:p>
        </p:txBody>
      </p:sp>
    </p:spTree>
    <p:extLst>
      <p:ext uri="{BB962C8B-B14F-4D97-AF65-F5344CB8AC3E}">
        <p14:creationId xmlns:p14="http://schemas.microsoft.com/office/powerpoint/2010/main" val="1848000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Jue\DoW\Maps\Citadel of the Planes\citadel-02-aby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963"/>
            <a:ext cx="9144000" cy="615603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75A46506-77A3-4ED3-A6F4-71A5180475EF}"/>
              </a:ext>
            </a:extLst>
          </p:cNvPr>
          <p:cNvSpPr/>
          <p:nvPr/>
        </p:nvSpPr>
        <p:spPr>
          <a:xfrm>
            <a:off x="9411535" y="1574620"/>
            <a:ext cx="651941" cy="542667"/>
          </a:xfrm>
          <a:prstGeom prst="rect">
            <a:avLst/>
          </a:prstGeom>
          <a:noFill/>
        </p:spPr>
        <p:txBody>
          <a:bodyPr wrap="square" lIns="91440" tIns="45720" rIns="91440" bIns="45720">
            <a:spAutoFit/>
          </a:bodyPr>
          <a:lstStyle/>
          <a:p>
            <a:pPr algn="ctr"/>
            <a:r>
              <a:rPr lang="en-US" sz="2800" b="1" dirty="0">
                <a:ln w="12700">
                  <a:solidFill>
                    <a:schemeClr val="tx1"/>
                  </a:solidFill>
                  <a:prstDash val="solid"/>
                </a:ln>
                <a:solidFill>
                  <a:srgbClr val="FF0000"/>
                </a:solidFill>
                <a:effectLst>
                  <a:glow rad="355600">
                    <a:srgbClr val="FF0000">
                      <a:alpha val="43000"/>
                    </a:srgbClr>
                  </a:glow>
                  <a:outerShdw dist="38100" dir="2640000" algn="bl" rotWithShape="0">
                    <a:schemeClr val="accent1"/>
                  </a:outerShdw>
                </a:effectLst>
              </a:rPr>
              <a:t>Az</a:t>
            </a:r>
          </a:p>
        </p:txBody>
      </p:sp>
      <p:sp>
        <p:nvSpPr>
          <p:cNvPr id="7" name="Rectangle 6"/>
          <p:cNvSpPr/>
          <p:nvPr/>
        </p:nvSpPr>
        <p:spPr>
          <a:xfrm>
            <a:off x="6194816" y="61354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a:off x="6130752" y="4233446"/>
            <a:ext cx="1802096" cy="33855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chemeClr val="bg1">
                      <a:alpha val="60000"/>
                    </a:schemeClr>
                  </a:glow>
                  <a:outerShdw blurRad="80000" dist="40000" dir="5040000" algn="tl">
                    <a:srgbClr val="000000">
                      <a:alpha val="30000"/>
                    </a:srgbClr>
                  </a:outerShdw>
                </a:effectLst>
              </a:rPr>
              <a:t>Footprints</a:t>
            </a:r>
          </a:p>
        </p:txBody>
      </p:sp>
      <p:sp>
        <p:nvSpPr>
          <p:cNvPr id="2" name="Cube 1"/>
          <p:cNvSpPr/>
          <p:nvPr/>
        </p:nvSpPr>
        <p:spPr bwMode="auto">
          <a:xfrm rot="7208102">
            <a:off x="828636" y="4495800"/>
            <a:ext cx="600036" cy="290636"/>
          </a:xfrm>
          <a:prstGeom prst="cub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a:xfrm>
            <a:off x="3809083" y="0"/>
            <a:ext cx="1468672"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FF0000"/>
                  </a:solidFill>
                </a:ln>
                <a:solidFill>
                  <a:srgbClr val="FF0000"/>
                </a:solidFill>
                <a:effectLst>
                  <a:glow rad="76200">
                    <a:schemeClr val="bg1"/>
                  </a:glow>
                  <a:outerShdw blurRad="80000" dist="40000" dir="5040000" algn="tl">
                    <a:srgbClr val="000000">
                      <a:alpha val="30000"/>
                    </a:srgbClr>
                  </a:outerShdw>
                </a:effectLst>
              </a:rPr>
              <a:t>Abyss</a:t>
            </a:r>
            <a:endParaRPr lang="en-US" sz="4000" cap="none" spc="0" dirty="0">
              <a:ln w="11430">
                <a:solidFill>
                  <a:srgbClr val="FF0000"/>
                </a:solidFill>
              </a:ln>
              <a:solidFill>
                <a:srgbClr val="FF0000"/>
              </a:solidFill>
              <a:effectLst>
                <a:glow rad="76200">
                  <a:schemeClr val="bg1"/>
                </a:glow>
                <a:outerShdw blurRad="80000" dist="40000" dir="5040000" algn="tl">
                  <a:srgbClr val="000000">
                    <a:alpha val="30000"/>
                  </a:srgbClr>
                </a:outerShdw>
              </a:effectLst>
            </a:endParaRPr>
          </a:p>
        </p:txBody>
      </p:sp>
      <p:sp>
        <p:nvSpPr>
          <p:cNvPr id="11" name="Rectangle 10"/>
          <p:cNvSpPr/>
          <p:nvPr/>
        </p:nvSpPr>
        <p:spPr>
          <a:xfrm>
            <a:off x="122484" y="5290271"/>
            <a:ext cx="995785"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All of the</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Treasure</a:t>
            </a:r>
          </a:p>
        </p:txBody>
      </p:sp>
      <p:cxnSp>
        <p:nvCxnSpPr>
          <p:cNvPr id="12" name="Straight Arrow Connector 11"/>
          <p:cNvCxnSpPr/>
          <p:nvPr/>
        </p:nvCxnSpPr>
        <p:spPr bwMode="auto">
          <a:xfrm>
            <a:off x="7503673" y="4515631"/>
            <a:ext cx="609600" cy="342058"/>
          </a:xfrm>
          <a:prstGeom prst="straightConnector1">
            <a:avLst/>
          </a:prstGeom>
          <a:noFill/>
          <a:ln w="31750" cap="flat" cmpd="sng" algn="ctr">
            <a:solidFill>
              <a:schemeClr val="bg1"/>
            </a:solidFill>
            <a:prstDash val="solid"/>
            <a:round/>
            <a:headEnd type="none" w="med" len="med"/>
            <a:tailEnd type="stealth" w="lg" len="lg"/>
          </a:ln>
          <a:effectLst/>
        </p:spPr>
      </p:cxnSp>
      <p:sp>
        <p:nvSpPr>
          <p:cNvPr id="22" name="TextBox 21"/>
          <p:cNvSpPr txBox="1"/>
          <p:nvPr/>
        </p:nvSpPr>
        <p:spPr>
          <a:xfrm>
            <a:off x="-2286000" y="0"/>
            <a:ext cx="2133600" cy="170816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ship commandeered by a </a:t>
            </a:r>
            <a:r>
              <a:rPr lang="en-US" sz="1500" dirty="0" err="1"/>
              <a:t>Slaad</a:t>
            </a:r>
            <a:r>
              <a:rPr lang="en-US" sz="1500" dirty="0"/>
              <a:t> necromancer with a crew of aquatic abyssal drow ghouls (FF) will pass by if the PCs have been here for more than 5 minutes.</a:t>
            </a:r>
          </a:p>
        </p:txBody>
      </p:sp>
      <p:sp>
        <p:nvSpPr>
          <p:cNvPr id="15" name="TextBox 14"/>
          <p:cNvSpPr txBox="1"/>
          <p:nvPr/>
        </p:nvSpPr>
        <p:spPr>
          <a:xfrm>
            <a:off x="-2286000" y="5842337"/>
            <a:ext cx="21336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Karmen</a:t>
            </a:r>
            <a:r>
              <a:rPr lang="en-US" sz="1500" dirty="0"/>
              <a:t> got here with the </a:t>
            </a:r>
            <a:r>
              <a:rPr lang="en-US" sz="1500" dirty="0" err="1"/>
              <a:t>Ysgard</a:t>
            </a:r>
            <a:r>
              <a:rPr lang="en-US" sz="1500" dirty="0"/>
              <a:t> crystal, and will have it on her when encountered.</a:t>
            </a:r>
          </a:p>
        </p:txBody>
      </p:sp>
      <p:sp>
        <p:nvSpPr>
          <p:cNvPr id="6" name="Rectangle 5"/>
          <p:cNvSpPr/>
          <p:nvPr/>
        </p:nvSpPr>
        <p:spPr>
          <a:xfrm>
            <a:off x="-1219200" y="1916668"/>
            <a:ext cx="1200072"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a:t>
            </a:r>
            <a:r>
              <a:rPr lang="en-US" sz="1800" b="1" cap="none" spc="0" dirty="0" err="1">
                <a:ln w="11430"/>
                <a:solidFill>
                  <a:srgbClr val="CCFFFF"/>
                </a:solidFill>
                <a:effectLst>
                  <a:outerShdw blurRad="80000" dist="40000" dir="5040000" algn="tl">
                    <a:srgbClr val="000000">
                      <a:alpha val="30000"/>
                    </a:srgbClr>
                  </a:outerShdw>
                </a:effectLst>
              </a:rPr>
              <a:t>Ysgard</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7" name="Rectangle 16">
            <a:extLst>
              <a:ext uri="{FF2B5EF4-FFF2-40B4-BE49-F238E27FC236}">
                <a16:creationId xmlns:a16="http://schemas.microsoft.com/office/drawing/2014/main" id="{5852674E-B141-4070-B5CE-40320ED9423D}"/>
              </a:ext>
            </a:extLst>
          </p:cNvPr>
          <p:cNvSpPr/>
          <p:nvPr/>
        </p:nvSpPr>
        <p:spPr>
          <a:xfrm rot="13048001">
            <a:off x="5482292" y="3164428"/>
            <a:ext cx="1319696"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chemeClr val="bg1"/>
                  </a:solidFill>
                </a:ln>
                <a:solidFill>
                  <a:schemeClr val="bg1"/>
                </a:solidFill>
                <a:effectLst>
                  <a:glow rad="101600">
                    <a:schemeClr val="bg1">
                      <a:alpha val="60000"/>
                    </a:schemeClr>
                  </a:glow>
                  <a:outerShdw blurRad="80000" dist="40000" dir="5040000" algn="tl">
                    <a:srgbClr val="000000">
                      <a:alpha val="30000"/>
                    </a:srgbClr>
                  </a:outerShdw>
                </a:effectLst>
              </a:rPr>
              <a:t>Jinx</a:t>
            </a:r>
          </a:p>
        </p:txBody>
      </p:sp>
      <p:sp>
        <p:nvSpPr>
          <p:cNvPr id="19" name="Rectangle 18"/>
          <p:cNvSpPr/>
          <p:nvPr/>
        </p:nvSpPr>
        <p:spPr>
          <a:xfrm rot="10108182">
            <a:off x="4494720" y="2695605"/>
            <a:ext cx="1319697"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chemeClr val="bg1"/>
                  </a:solidFill>
                </a:ln>
                <a:solidFill>
                  <a:schemeClr val="bg1"/>
                </a:solidFill>
                <a:effectLst>
                  <a:glow rad="101600">
                    <a:schemeClr val="bg1">
                      <a:alpha val="60000"/>
                    </a:schemeClr>
                  </a:glow>
                  <a:outerShdw blurRad="80000" dist="40000" dir="5040000" algn="tl">
                    <a:srgbClr val="000000">
                      <a:alpha val="30000"/>
                    </a:srgbClr>
                  </a:outerShdw>
                </a:effectLst>
              </a:rPr>
              <a:t>Velvet</a:t>
            </a:r>
          </a:p>
        </p:txBody>
      </p:sp>
      <p:sp>
        <p:nvSpPr>
          <p:cNvPr id="23" name="Rectangle 22">
            <a:extLst>
              <a:ext uri="{FF2B5EF4-FFF2-40B4-BE49-F238E27FC236}">
                <a16:creationId xmlns:a16="http://schemas.microsoft.com/office/drawing/2014/main" id="{2B014EBC-6F2D-49A3-B9B6-0DA975E77716}"/>
              </a:ext>
            </a:extLst>
          </p:cNvPr>
          <p:cNvSpPr/>
          <p:nvPr/>
        </p:nvSpPr>
        <p:spPr>
          <a:xfrm rot="15570483">
            <a:off x="4875120" y="3204627"/>
            <a:ext cx="1319696"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err="1">
                <a:ln w="11430">
                  <a:solidFill>
                    <a:schemeClr val="bg1"/>
                  </a:solidFill>
                </a:ln>
                <a:solidFill>
                  <a:schemeClr val="bg1"/>
                </a:solidFill>
                <a:effectLst>
                  <a:glow rad="101600">
                    <a:schemeClr val="bg1">
                      <a:alpha val="60000"/>
                    </a:schemeClr>
                  </a:glow>
                  <a:outerShdw blurRad="80000" dist="40000" dir="5040000" algn="tl">
                    <a:srgbClr val="000000">
                      <a:alpha val="30000"/>
                    </a:srgbClr>
                  </a:outerShdw>
                </a:effectLst>
              </a:rPr>
              <a:t>Kafi</a:t>
            </a:r>
            <a:endParaRPr lang="en-US" sz="2800" b="1" dirty="0">
              <a:ln w="11430">
                <a:solidFill>
                  <a:schemeClr val="bg1"/>
                </a:solidFill>
              </a:ln>
              <a:solidFill>
                <a:schemeClr val="bg1"/>
              </a:solidFill>
              <a:effectLst>
                <a:glow rad="101600">
                  <a:schemeClr val="bg1">
                    <a:alpha val="60000"/>
                  </a:schemeClr>
                </a:glow>
                <a:outerShdw blurRad="80000" dist="40000" dir="5040000" algn="tl">
                  <a:srgbClr val="000000">
                    <a:alpha val="30000"/>
                  </a:srgbClr>
                </a:outerShdw>
              </a:effectLst>
            </a:endParaRPr>
          </a:p>
        </p:txBody>
      </p:sp>
      <p:sp>
        <p:nvSpPr>
          <p:cNvPr id="32" name="Rectangle 31">
            <a:extLst>
              <a:ext uri="{FF2B5EF4-FFF2-40B4-BE49-F238E27FC236}">
                <a16:creationId xmlns:a16="http://schemas.microsoft.com/office/drawing/2014/main" id="{F295B71A-F485-4CAB-AE37-BC6A4A62BF01}"/>
              </a:ext>
            </a:extLst>
          </p:cNvPr>
          <p:cNvSpPr/>
          <p:nvPr/>
        </p:nvSpPr>
        <p:spPr>
          <a:xfrm rot="11859412">
            <a:off x="3592296" y="2897609"/>
            <a:ext cx="1726896" cy="40011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err="1">
                <a:ln w="11430">
                  <a:solidFill>
                    <a:schemeClr val="bg1"/>
                  </a:solidFill>
                </a:ln>
                <a:solidFill>
                  <a:schemeClr val="bg1"/>
                </a:solidFill>
                <a:effectLst>
                  <a:glow rad="101600">
                    <a:schemeClr val="bg1">
                      <a:alpha val="60000"/>
                    </a:schemeClr>
                  </a:glow>
                  <a:outerShdw blurRad="80000" dist="40000" dir="5040000" algn="tl">
                    <a:srgbClr val="000000">
                      <a:alpha val="30000"/>
                    </a:srgbClr>
                  </a:outerShdw>
                </a:effectLst>
              </a:rPr>
              <a:t>Duncecap</a:t>
            </a:r>
            <a:endParaRPr lang="en-US" sz="2000" b="1" dirty="0">
              <a:ln w="11430">
                <a:solidFill>
                  <a:schemeClr val="bg1"/>
                </a:solidFill>
              </a:ln>
              <a:solidFill>
                <a:schemeClr val="bg1"/>
              </a:solidFill>
              <a:effectLst>
                <a:glow rad="101600">
                  <a:schemeClr val="bg1">
                    <a:alpha val="60000"/>
                  </a:schemeClr>
                </a:glow>
                <a:outerShdw blurRad="80000" dist="40000" dir="5040000" algn="tl">
                  <a:srgbClr val="000000">
                    <a:alpha val="30000"/>
                  </a:srgbClr>
                </a:outerShdw>
              </a:effectLst>
            </a:endParaRPr>
          </a:p>
        </p:txBody>
      </p:sp>
      <p:sp>
        <p:nvSpPr>
          <p:cNvPr id="30" name="Rectangle 29">
            <a:extLst>
              <a:ext uri="{FF2B5EF4-FFF2-40B4-BE49-F238E27FC236}">
                <a16:creationId xmlns:a16="http://schemas.microsoft.com/office/drawing/2014/main" id="{7103DF14-82F7-4743-BA77-F6E7B0A9E69F}"/>
              </a:ext>
            </a:extLst>
          </p:cNvPr>
          <p:cNvSpPr/>
          <p:nvPr/>
        </p:nvSpPr>
        <p:spPr>
          <a:xfrm>
            <a:off x="7961847" y="4857689"/>
            <a:ext cx="1103186"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Where’s</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the Party?</a:t>
            </a:r>
          </a:p>
        </p:txBody>
      </p:sp>
      <p:sp>
        <p:nvSpPr>
          <p:cNvPr id="34" name="Rectangle 33">
            <a:extLst>
              <a:ext uri="{FF2B5EF4-FFF2-40B4-BE49-F238E27FC236}">
                <a16:creationId xmlns:a16="http://schemas.microsoft.com/office/drawing/2014/main" id="{4F65A2E1-4865-42F3-8499-774A277B99AD}"/>
              </a:ext>
            </a:extLst>
          </p:cNvPr>
          <p:cNvSpPr/>
          <p:nvPr/>
        </p:nvSpPr>
        <p:spPr>
          <a:xfrm>
            <a:off x="9440110" y="2543236"/>
            <a:ext cx="811441" cy="707886"/>
          </a:xfrm>
          <a:prstGeom prst="rect">
            <a:avLst/>
          </a:prstGeom>
          <a:noFill/>
        </p:spPr>
        <p:txBody>
          <a:bodyPr wrap="none" lIns="91440" tIns="45720" rIns="91440" bIns="45720">
            <a:spAutoFit/>
          </a:bodyPr>
          <a:lstStyle/>
          <a:p>
            <a:pPr algn="ctr"/>
            <a:r>
              <a:rPr lang="en-US" sz="4000" b="1" dirty="0">
                <a:ln w="12700">
                  <a:solidFill>
                    <a:schemeClr val="tx1"/>
                  </a:solidFill>
                  <a:prstDash val="solid"/>
                </a:ln>
                <a:solidFill>
                  <a:srgbClr val="FF0000"/>
                </a:solidFill>
                <a:effectLst>
                  <a:glow rad="355600">
                    <a:srgbClr val="FF0000">
                      <a:alpha val="43000"/>
                    </a:srgbClr>
                  </a:glow>
                  <a:outerShdw dist="38100" dir="2640000" algn="bl" rotWithShape="0">
                    <a:schemeClr val="accent1"/>
                  </a:outerShdw>
                </a:effectLst>
              </a:rPr>
              <a:t>Kr</a:t>
            </a:r>
          </a:p>
        </p:txBody>
      </p:sp>
      <p:cxnSp>
        <p:nvCxnSpPr>
          <p:cNvPr id="38" name="Straight Arrow Connector 37">
            <a:extLst>
              <a:ext uri="{FF2B5EF4-FFF2-40B4-BE49-F238E27FC236}">
                <a16:creationId xmlns:a16="http://schemas.microsoft.com/office/drawing/2014/main" id="{2BE6C06D-C358-498B-BDD5-547B56C0A903}"/>
              </a:ext>
            </a:extLst>
          </p:cNvPr>
          <p:cNvCxnSpPr>
            <a:cxnSpLocks/>
            <a:endCxn id="2" idx="5"/>
          </p:cNvCxnSpPr>
          <p:nvPr/>
        </p:nvCxnSpPr>
        <p:spPr bwMode="auto">
          <a:xfrm flipV="1">
            <a:off x="735551" y="4918826"/>
            <a:ext cx="273901" cy="352610"/>
          </a:xfrm>
          <a:prstGeom prst="straightConnector1">
            <a:avLst/>
          </a:prstGeom>
          <a:noFill/>
          <a:ln w="31750" cap="flat" cmpd="sng" algn="ctr">
            <a:solidFill>
              <a:schemeClr val="bg1"/>
            </a:solidFill>
            <a:prstDash val="solid"/>
            <a:round/>
            <a:headEnd type="none" w="med" len="med"/>
            <a:tailEnd type="stealth" w="lg" len="lg"/>
          </a:ln>
          <a:effectLst/>
        </p:spPr>
      </p:cxnSp>
      <p:sp>
        <p:nvSpPr>
          <p:cNvPr id="39" name="Rectangle 38">
            <a:extLst>
              <a:ext uri="{FF2B5EF4-FFF2-40B4-BE49-F238E27FC236}">
                <a16:creationId xmlns:a16="http://schemas.microsoft.com/office/drawing/2014/main" id="{DA17B8EB-36F0-475F-8BA7-959415C11941}"/>
              </a:ext>
            </a:extLst>
          </p:cNvPr>
          <p:cNvSpPr/>
          <p:nvPr/>
        </p:nvSpPr>
        <p:spPr>
          <a:xfrm rot="2408701">
            <a:off x="2675894" y="4149803"/>
            <a:ext cx="896399" cy="707886"/>
          </a:xfrm>
          <a:prstGeom prst="rect">
            <a:avLst/>
          </a:prstGeom>
          <a:noFill/>
        </p:spPr>
        <p:txBody>
          <a:bodyPr wrap="none" lIns="91440" tIns="45720" rIns="91440" bIns="45720">
            <a:spAutoFit/>
          </a:bodyPr>
          <a:lstStyle/>
          <a:p>
            <a:pPr algn="ctr"/>
            <a:r>
              <a:rPr lang="en-US" sz="4000" b="1" dirty="0" err="1">
                <a:ln w="12700">
                  <a:solidFill>
                    <a:schemeClr val="bg1">
                      <a:lumMod val="95000"/>
                    </a:schemeClr>
                  </a:solidFill>
                  <a:prstDash val="solid"/>
                </a:ln>
                <a:solidFill>
                  <a:schemeClr val="bg1">
                    <a:lumMod val="85000"/>
                  </a:schemeClr>
                </a:solidFill>
                <a:effectLst>
                  <a:glow rad="355600">
                    <a:srgbClr val="FF0000">
                      <a:alpha val="43000"/>
                    </a:srgbClr>
                  </a:glow>
                  <a:outerShdw dist="38100" dir="2640000" algn="bl" rotWithShape="0">
                    <a:schemeClr val="accent1"/>
                  </a:outerShdw>
                </a:effectLst>
              </a:rPr>
              <a:t>Lrl</a:t>
            </a:r>
            <a:endParaRPr lang="en-US" sz="4000" b="1" dirty="0">
              <a:ln w="12700">
                <a:solidFill>
                  <a:schemeClr val="bg1">
                    <a:lumMod val="95000"/>
                  </a:schemeClr>
                </a:solidFill>
                <a:prstDash val="solid"/>
              </a:ln>
              <a:solidFill>
                <a:schemeClr val="bg1">
                  <a:lumMod val="85000"/>
                </a:schemeClr>
              </a:solidFill>
              <a:effectLst>
                <a:glow rad="355600">
                  <a:srgbClr val="FF0000">
                    <a:alpha val="43000"/>
                  </a:srgbClr>
                </a:glow>
                <a:outerShdw dist="38100" dir="2640000" algn="bl" rotWithShape="0">
                  <a:schemeClr val="accent1"/>
                </a:outerShdw>
              </a:effectLst>
            </a:endParaRPr>
          </a:p>
        </p:txBody>
      </p:sp>
      <p:sp>
        <p:nvSpPr>
          <p:cNvPr id="36" name="Rectangle 35">
            <a:extLst>
              <a:ext uri="{FF2B5EF4-FFF2-40B4-BE49-F238E27FC236}">
                <a16:creationId xmlns:a16="http://schemas.microsoft.com/office/drawing/2014/main" id="{F6E23AC0-3E19-432A-8B70-477C57D869A7}"/>
              </a:ext>
            </a:extLst>
          </p:cNvPr>
          <p:cNvSpPr/>
          <p:nvPr/>
        </p:nvSpPr>
        <p:spPr>
          <a:xfrm rot="18482854">
            <a:off x="3688422" y="3111004"/>
            <a:ext cx="925253" cy="707886"/>
          </a:xfrm>
          <a:prstGeom prst="rect">
            <a:avLst/>
          </a:prstGeom>
          <a:noFill/>
        </p:spPr>
        <p:txBody>
          <a:bodyPr wrap="none" lIns="91440" tIns="45720" rIns="91440" bIns="45720">
            <a:spAutoFit/>
          </a:bodyPr>
          <a:lstStyle/>
          <a:p>
            <a:pPr algn="ctr"/>
            <a:r>
              <a:rPr lang="en-US" sz="4000" b="1" dirty="0" err="1">
                <a:ln w="12700">
                  <a:solidFill>
                    <a:schemeClr val="bg1">
                      <a:lumMod val="95000"/>
                    </a:schemeClr>
                  </a:solidFill>
                  <a:prstDash val="solid"/>
                </a:ln>
                <a:solidFill>
                  <a:schemeClr val="bg1">
                    <a:lumMod val="85000"/>
                  </a:schemeClr>
                </a:solidFill>
                <a:effectLst>
                  <a:glow rad="355600">
                    <a:srgbClr val="FF0000">
                      <a:alpha val="43000"/>
                    </a:srgbClr>
                  </a:glow>
                  <a:outerShdw dist="38100" dir="2640000" algn="bl" rotWithShape="0">
                    <a:schemeClr val="accent1"/>
                  </a:outerShdw>
                </a:effectLst>
              </a:rPr>
              <a:t>Blg</a:t>
            </a:r>
            <a:endParaRPr lang="en-US" sz="4000" b="1" dirty="0">
              <a:ln w="12700">
                <a:solidFill>
                  <a:schemeClr val="bg1">
                    <a:lumMod val="95000"/>
                  </a:schemeClr>
                </a:solidFill>
                <a:prstDash val="solid"/>
              </a:ln>
              <a:solidFill>
                <a:schemeClr val="bg1">
                  <a:lumMod val="85000"/>
                </a:schemeClr>
              </a:solidFill>
              <a:effectLst>
                <a:glow rad="355600">
                  <a:srgbClr val="FF0000">
                    <a:alpha val="43000"/>
                  </a:srgbClr>
                </a:glow>
                <a:outerShdw dist="38100" dir="2640000" algn="bl" rotWithShape="0">
                  <a:schemeClr val="accent1"/>
                </a:outerShdw>
              </a:effectLst>
            </a:endParaRPr>
          </a:p>
        </p:txBody>
      </p:sp>
    </p:spTree>
    <p:extLst>
      <p:ext uri="{BB962C8B-B14F-4D97-AF65-F5344CB8AC3E}">
        <p14:creationId xmlns:p14="http://schemas.microsoft.com/office/powerpoint/2010/main" val="25158377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993" y="0"/>
            <a:ext cx="6280911" cy="682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74">
            <a:extLst>
              <a:ext uri="{FF2B5EF4-FFF2-40B4-BE49-F238E27FC236}">
                <a16:creationId xmlns:a16="http://schemas.microsoft.com/office/drawing/2014/main" id="{ACCC744C-9DA8-4D1C-8845-2C128C047B34}"/>
              </a:ext>
            </a:extLst>
          </p:cNvPr>
          <p:cNvSpPr/>
          <p:nvPr/>
        </p:nvSpPr>
        <p:spPr bwMode="auto">
          <a:xfrm>
            <a:off x="2412957" y="410564"/>
            <a:ext cx="2316502" cy="113133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t>
            </a:r>
          </a:p>
        </p:txBody>
      </p:sp>
      <p:sp>
        <p:nvSpPr>
          <p:cNvPr id="2" name="Left Brace 1"/>
          <p:cNvSpPr/>
          <p:nvPr/>
        </p:nvSpPr>
        <p:spPr bwMode="auto">
          <a:xfrm>
            <a:off x="206896" y="2546866"/>
            <a:ext cx="1600200" cy="3139312"/>
          </a:xfrm>
          <a:prstGeom prst="leftBrace">
            <a:avLst>
              <a:gd name="adj1" fmla="val 15952"/>
              <a:gd name="adj2" fmla="val 6810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5" name="Group 14"/>
          <p:cNvGrpSpPr/>
          <p:nvPr/>
        </p:nvGrpSpPr>
        <p:grpSpPr>
          <a:xfrm>
            <a:off x="4353593" y="1143000"/>
            <a:ext cx="2743200" cy="4191000"/>
            <a:chOff x="1752600" y="1143000"/>
            <a:chExt cx="2743200" cy="4191000"/>
          </a:xfrm>
        </p:grpSpPr>
        <p:cxnSp>
          <p:nvCxnSpPr>
            <p:cNvPr id="14" name="Straight Connector 13"/>
            <p:cNvCxnSpPr/>
            <p:nvPr/>
          </p:nvCxnSpPr>
          <p:spPr bwMode="auto">
            <a:xfrm>
              <a:off x="1752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6" name="Straight Connector 15"/>
            <p:cNvCxnSpPr/>
            <p:nvPr/>
          </p:nvCxnSpPr>
          <p:spPr bwMode="auto">
            <a:xfrm>
              <a:off x="1905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7" name="Straight Connector 16"/>
            <p:cNvCxnSpPr/>
            <p:nvPr/>
          </p:nvCxnSpPr>
          <p:spPr bwMode="auto">
            <a:xfrm>
              <a:off x="2057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8" name="Straight Connector 17"/>
            <p:cNvCxnSpPr/>
            <p:nvPr/>
          </p:nvCxnSpPr>
          <p:spPr bwMode="auto">
            <a:xfrm>
              <a:off x="2209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9" name="Straight Connector 18"/>
            <p:cNvCxnSpPr/>
            <p:nvPr/>
          </p:nvCxnSpPr>
          <p:spPr bwMode="auto">
            <a:xfrm>
              <a:off x="23622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0" name="Straight Connector 19"/>
            <p:cNvCxnSpPr/>
            <p:nvPr/>
          </p:nvCxnSpPr>
          <p:spPr bwMode="auto">
            <a:xfrm>
              <a:off x="2514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1" name="Straight Connector 20"/>
            <p:cNvCxnSpPr/>
            <p:nvPr/>
          </p:nvCxnSpPr>
          <p:spPr bwMode="auto">
            <a:xfrm>
              <a:off x="2667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p:nvCxnSpPr>
          <p:spPr bwMode="auto">
            <a:xfrm>
              <a:off x="2819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3" name="Straight Connector 22"/>
            <p:cNvCxnSpPr/>
            <p:nvPr/>
          </p:nvCxnSpPr>
          <p:spPr bwMode="auto">
            <a:xfrm>
              <a:off x="29718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4" name="Straight Connector 23"/>
            <p:cNvCxnSpPr/>
            <p:nvPr/>
          </p:nvCxnSpPr>
          <p:spPr bwMode="auto">
            <a:xfrm>
              <a:off x="31242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5" name="Straight Connector 24"/>
            <p:cNvCxnSpPr/>
            <p:nvPr/>
          </p:nvCxnSpPr>
          <p:spPr bwMode="auto">
            <a:xfrm>
              <a:off x="32766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6" name="Straight Connector 25"/>
            <p:cNvCxnSpPr/>
            <p:nvPr/>
          </p:nvCxnSpPr>
          <p:spPr bwMode="auto">
            <a:xfrm>
              <a:off x="3429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7" name="Straight Connector 26"/>
            <p:cNvCxnSpPr/>
            <p:nvPr/>
          </p:nvCxnSpPr>
          <p:spPr bwMode="auto">
            <a:xfrm>
              <a:off x="3581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p:nvCxnSpPr>
          <p:spPr bwMode="auto">
            <a:xfrm>
              <a:off x="3733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9" name="Straight Connector 28"/>
            <p:cNvCxnSpPr/>
            <p:nvPr/>
          </p:nvCxnSpPr>
          <p:spPr bwMode="auto">
            <a:xfrm>
              <a:off x="38862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0" name="Straight Connector 29"/>
            <p:cNvCxnSpPr/>
            <p:nvPr/>
          </p:nvCxnSpPr>
          <p:spPr bwMode="auto">
            <a:xfrm>
              <a:off x="4038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p:nvCxnSpPr>
          <p:spPr bwMode="auto">
            <a:xfrm>
              <a:off x="4191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p:nvCxnSpPr>
          <p:spPr bwMode="auto">
            <a:xfrm>
              <a:off x="4343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p:nvCxnSpPr>
          <p:spPr bwMode="auto">
            <a:xfrm>
              <a:off x="4495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grpSp>
      <p:grpSp>
        <p:nvGrpSpPr>
          <p:cNvPr id="58" name="Group 57"/>
          <p:cNvGrpSpPr/>
          <p:nvPr/>
        </p:nvGrpSpPr>
        <p:grpSpPr>
          <a:xfrm>
            <a:off x="4201193" y="2546866"/>
            <a:ext cx="3103127" cy="2743200"/>
            <a:chOff x="1600200" y="2546866"/>
            <a:chExt cx="3103127" cy="2743200"/>
          </a:xfrm>
        </p:grpSpPr>
        <p:cxnSp>
          <p:nvCxnSpPr>
            <p:cNvPr id="35" name="Straight Connector 34"/>
            <p:cNvCxnSpPr/>
            <p:nvPr/>
          </p:nvCxnSpPr>
          <p:spPr bwMode="auto">
            <a:xfrm>
              <a:off x="1600200" y="2546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8" name="Straight Connector 37"/>
            <p:cNvCxnSpPr/>
            <p:nvPr/>
          </p:nvCxnSpPr>
          <p:spPr bwMode="auto">
            <a:xfrm>
              <a:off x="1600200" y="2699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9" name="Straight Connector 38"/>
            <p:cNvCxnSpPr/>
            <p:nvPr/>
          </p:nvCxnSpPr>
          <p:spPr bwMode="auto">
            <a:xfrm>
              <a:off x="1600200" y="2851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0" name="Straight Connector 39"/>
            <p:cNvCxnSpPr/>
            <p:nvPr/>
          </p:nvCxnSpPr>
          <p:spPr bwMode="auto">
            <a:xfrm>
              <a:off x="1600200" y="3004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1" name="Straight Connector 40"/>
            <p:cNvCxnSpPr/>
            <p:nvPr/>
          </p:nvCxnSpPr>
          <p:spPr bwMode="auto">
            <a:xfrm>
              <a:off x="1600200" y="3156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2" name="Straight Connector 41"/>
            <p:cNvCxnSpPr/>
            <p:nvPr/>
          </p:nvCxnSpPr>
          <p:spPr bwMode="auto">
            <a:xfrm>
              <a:off x="1600200" y="3308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3" name="Straight Connector 42"/>
            <p:cNvCxnSpPr/>
            <p:nvPr/>
          </p:nvCxnSpPr>
          <p:spPr bwMode="auto">
            <a:xfrm>
              <a:off x="1600200" y="3461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4" name="Straight Connector 43"/>
            <p:cNvCxnSpPr/>
            <p:nvPr/>
          </p:nvCxnSpPr>
          <p:spPr bwMode="auto">
            <a:xfrm>
              <a:off x="1600200" y="3613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5" name="Straight Connector 44"/>
            <p:cNvCxnSpPr/>
            <p:nvPr/>
          </p:nvCxnSpPr>
          <p:spPr bwMode="auto">
            <a:xfrm>
              <a:off x="1600200" y="3766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6" name="Straight Connector 45"/>
            <p:cNvCxnSpPr/>
            <p:nvPr/>
          </p:nvCxnSpPr>
          <p:spPr bwMode="auto">
            <a:xfrm>
              <a:off x="1600200" y="3918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7" name="Straight Connector 46"/>
            <p:cNvCxnSpPr/>
            <p:nvPr/>
          </p:nvCxnSpPr>
          <p:spPr bwMode="auto">
            <a:xfrm>
              <a:off x="1600200" y="4070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8" name="Straight Connector 47"/>
            <p:cNvCxnSpPr/>
            <p:nvPr/>
          </p:nvCxnSpPr>
          <p:spPr bwMode="auto">
            <a:xfrm>
              <a:off x="1600200" y="4223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9" name="Straight Connector 48"/>
            <p:cNvCxnSpPr/>
            <p:nvPr/>
          </p:nvCxnSpPr>
          <p:spPr bwMode="auto">
            <a:xfrm>
              <a:off x="1600200" y="4375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0" name="Straight Connector 49"/>
            <p:cNvCxnSpPr/>
            <p:nvPr/>
          </p:nvCxnSpPr>
          <p:spPr bwMode="auto">
            <a:xfrm>
              <a:off x="1600200" y="4528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1" name="Straight Connector 50"/>
            <p:cNvCxnSpPr/>
            <p:nvPr/>
          </p:nvCxnSpPr>
          <p:spPr bwMode="auto">
            <a:xfrm>
              <a:off x="1600200" y="4680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2" name="Straight Connector 51"/>
            <p:cNvCxnSpPr/>
            <p:nvPr/>
          </p:nvCxnSpPr>
          <p:spPr bwMode="auto">
            <a:xfrm>
              <a:off x="1600200" y="4832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bwMode="auto">
            <a:xfrm>
              <a:off x="1600200" y="4985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4" name="Straight Connector 53"/>
            <p:cNvCxnSpPr/>
            <p:nvPr/>
          </p:nvCxnSpPr>
          <p:spPr bwMode="auto">
            <a:xfrm>
              <a:off x="1600200" y="5137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5" name="Straight Connector 54"/>
            <p:cNvCxnSpPr/>
            <p:nvPr/>
          </p:nvCxnSpPr>
          <p:spPr bwMode="auto">
            <a:xfrm>
              <a:off x="1600200" y="5290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grpSp>
      <p:sp>
        <p:nvSpPr>
          <p:cNvPr id="3" name="Rectangle 2"/>
          <p:cNvSpPr/>
          <p:nvPr/>
        </p:nvSpPr>
        <p:spPr>
          <a:xfrm>
            <a:off x="4987556" y="5754469"/>
            <a:ext cx="1507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Hall of the</a:t>
            </a:r>
          </a:p>
          <a:p>
            <a:pPr algn="ctr"/>
            <a:r>
              <a:rPr lang="en-US" sz="1800" b="1" dirty="0">
                <a:ln w="11430"/>
                <a:solidFill>
                  <a:srgbClr val="CCFFFF"/>
                </a:solidFill>
                <a:effectLst>
                  <a:outerShdw blurRad="80000" dist="40000" dir="5040000" algn="tl">
                    <a:srgbClr val="000000">
                      <a:alpha val="30000"/>
                    </a:srgbClr>
                  </a:outerShdw>
                </a:effectLst>
              </a:rPr>
              <a:t>High Ground</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4" name="Rectangle 3"/>
          <p:cNvSpPr/>
          <p:nvPr/>
        </p:nvSpPr>
        <p:spPr>
          <a:xfrm>
            <a:off x="6391679" y="5747266"/>
            <a:ext cx="113794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Warden’s</a:t>
            </a:r>
          </a:p>
          <a:p>
            <a:pPr algn="ctr"/>
            <a:r>
              <a:rPr lang="en-US" sz="1800" b="1" dirty="0">
                <a:ln w="11430"/>
                <a:solidFill>
                  <a:srgbClr val="CCFFFF"/>
                </a:solidFill>
                <a:effectLst>
                  <a:outerShdw blurRad="80000" dist="40000" dir="5040000" algn="tl">
                    <a:srgbClr val="000000">
                      <a:alpha val="30000"/>
                    </a:srgbClr>
                  </a:outerShdw>
                </a:effectLst>
              </a:rPr>
              <a:t>Office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7586504" y="5143698"/>
            <a:ext cx="77457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Map</a:t>
            </a:r>
          </a:p>
          <a:p>
            <a:pPr algn="ctr"/>
            <a:r>
              <a:rPr lang="en-US" sz="1800" b="1" dirty="0">
                <a:ln w="11430"/>
                <a:solidFill>
                  <a:srgbClr val="CCFFFF"/>
                </a:solidFill>
                <a:effectLst>
                  <a:outerShdw blurRad="80000" dist="40000" dir="5040000" algn="tl">
                    <a:srgbClr val="000000">
                      <a:alpha val="30000"/>
                    </a:srgbClr>
                  </a:outerShdw>
                </a:effectLst>
              </a:rPr>
              <a:t>Room</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3482549" y="5715000"/>
            <a:ext cx="97975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Armory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2986131" y="4114800"/>
            <a:ext cx="1095173"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Barracks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a:off x="3414951" y="1295400"/>
            <a:ext cx="1538049" cy="9541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FFC000"/>
                </a:solidFill>
                <a:effectLst>
                  <a:outerShdw blurRad="80000" dist="40000" dir="5040000" algn="tl">
                    <a:srgbClr val="000000">
                      <a:alpha val="30000"/>
                    </a:srgbClr>
                  </a:outerShdw>
                </a:effectLst>
              </a:rPr>
              <a:t>Treasure</a:t>
            </a:r>
          </a:p>
          <a:p>
            <a:pPr algn="ctr"/>
            <a:r>
              <a:rPr lang="en-US" sz="2800" b="1" cap="none" spc="0" dirty="0">
                <a:ln w="11430"/>
                <a:solidFill>
                  <a:srgbClr val="FFC000"/>
                </a:solidFill>
                <a:effectLst>
                  <a:outerShdw blurRad="80000" dist="40000" dir="5040000" algn="tl">
                    <a:srgbClr val="000000">
                      <a:alpha val="30000"/>
                    </a:srgbClr>
                  </a:outerShdw>
                </a:effectLst>
              </a:rPr>
              <a:t>Room</a:t>
            </a:r>
          </a:p>
        </p:txBody>
      </p:sp>
      <p:sp>
        <p:nvSpPr>
          <p:cNvPr id="9" name="Rectangle 8"/>
          <p:cNvSpPr/>
          <p:nvPr/>
        </p:nvSpPr>
        <p:spPr>
          <a:xfrm>
            <a:off x="6596448" y="1494700"/>
            <a:ext cx="145648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Repository</a:t>
            </a:r>
          </a:p>
          <a:p>
            <a:pPr algn="ctr"/>
            <a:r>
              <a:rPr lang="en-US" sz="1800" b="1" dirty="0">
                <a:ln w="11430"/>
                <a:solidFill>
                  <a:srgbClr val="CCFFFF"/>
                </a:solidFill>
                <a:effectLst>
                  <a:outerShdw blurRad="80000" dist="40000" dir="5040000" algn="tl">
                    <a:srgbClr val="000000">
                      <a:alpha val="30000"/>
                    </a:srgbClr>
                  </a:outerShdw>
                </a:effectLst>
              </a:rPr>
              <a:t>of Provisions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3007919" y="2375712"/>
            <a:ext cx="1183081"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To Abyss?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Rectangle 11"/>
          <p:cNvSpPr/>
          <p:nvPr/>
        </p:nvSpPr>
        <p:spPr>
          <a:xfrm>
            <a:off x="7307370" y="42049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p>
        </p:txBody>
      </p:sp>
      <p:sp>
        <p:nvSpPr>
          <p:cNvPr id="56" name="Rectangle 55"/>
          <p:cNvSpPr/>
          <p:nvPr/>
        </p:nvSpPr>
        <p:spPr>
          <a:xfrm>
            <a:off x="6182393" y="116781"/>
            <a:ext cx="114230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a:t>
            </a:r>
          </a:p>
          <a:p>
            <a:pPr algn="ctr"/>
            <a:r>
              <a:rPr lang="en-US" sz="1800" b="1" dirty="0" err="1">
                <a:ln w="11430"/>
                <a:solidFill>
                  <a:srgbClr val="CCFFFF"/>
                </a:solidFill>
                <a:effectLst>
                  <a:outerShdw blurRad="80000" dist="40000" dir="5040000" algn="tl">
                    <a:srgbClr val="000000">
                      <a:alpha val="30000"/>
                    </a:srgbClr>
                  </a:outerShdw>
                </a:effectLst>
              </a:rPr>
              <a:t>Arborean</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Portal</a:t>
            </a:r>
          </a:p>
        </p:txBody>
      </p:sp>
      <p:cxnSp>
        <p:nvCxnSpPr>
          <p:cNvPr id="34" name="Straight Arrow Connector 33"/>
          <p:cNvCxnSpPr>
            <a:stCxn id="56" idx="3"/>
          </p:cNvCxnSpPr>
          <p:nvPr/>
        </p:nvCxnSpPr>
        <p:spPr bwMode="auto">
          <a:xfrm>
            <a:off x="7324693" y="578446"/>
            <a:ext cx="1666907" cy="0"/>
          </a:xfrm>
          <a:prstGeom prst="straightConnector1">
            <a:avLst/>
          </a:prstGeom>
          <a:noFill/>
          <a:ln w="28575" cap="flat" cmpd="sng" algn="ctr">
            <a:solidFill>
              <a:schemeClr val="accent1">
                <a:lumMod val="60000"/>
                <a:lumOff val="40000"/>
              </a:schemeClr>
            </a:solidFill>
            <a:prstDash val="solid"/>
            <a:round/>
            <a:headEnd type="none" w="med" len="med"/>
            <a:tailEnd type="stealth" w="lg" len="lg"/>
          </a:ln>
          <a:effectLst/>
        </p:spPr>
      </p:cxnSp>
      <p:sp>
        <p:nvSpPr>
          <p:cNvPr id="66" name="TextBox 65"/>
          <p:cNvSpPr txBox="1"/>
          <p:nvPr/>
        </p:nvSpPr>
        <p:spPr>
          <a:xfrm>
            <a:off x="152400" y="152400"/>
            <a:ext cx="2286000" cy="923330"/>
          </a:xfrm>
          <a:prstGeom prst="rect">
            <a:avLst/>
          </a:prstGeom>
          <a:solidFill>
            <a:schemeClr val="bg1">
              <a:alpha val="52000"/>
            </a:schemeClr>
          </a:solidFill>
          <a:ln w="19050">
            <a:solidFill>
              <a:schemeClr val="bg1"/>
            </a:solidFill>
          </a:ln>
        </p:spPr>
        <p:txBody>
          <a:bodyPr wrap="square" rtlCol="0">
            <a:spAutoFit/>
          </a:bodyPr>
          <a:lstStyle/>
          <a:p>
            <a:pPr algn="just"/>
            <a:r>
              <a:rPr lang="en-US" sz="1800" dirty="0"/>
              <a:t>Crystals to </a:t>
            </a:r>
            <a:r>
              <a:rPr lang="en-US" sz="1800" dirty="0" err="1"/>
              <a:t>Arborea</a:t>
            </a:r>
            <a:r>
              <a:rPr lang="en-US" sz="1800" dirty="0"/>
              <a:t> and </a:t>
            </a:r>
            <a:r>
              <a:rPr lang="en-US" sz="1800" dirty="0" err="1"/>
              <a:t>Ysgard</a:t>
            </a:r>
            <a:r>
              <a:rPr lang="en-US" sz="1800" dirty="0"/>
              <a:t> portals are found in </a:t>
            </a:r>
            <a:r>
              <a:rPr lang="en-US" sz="1800" dirty="0" err="1"/>
              <a:t>Arborea</a:t>
            </a:r>
            <a:r>
              <a:rPr lang="en-US" sz="1800" dirty="0"/>
              <a:t>.</a:t>
            </a:r>
          </a:p>
        </p:txBody>
      </p:sp>
      <p:sp>
        <p:nvSpPr>
          <p:cNvPr id="67" name="TextBox 66"/>
          <p:cNvSpPr txBox="1"/>
          <p:nvPr/>
        </p:nvSpPr>
        <p:spPr>
          <a:xfrm>
            <a:off x="-2286000" y="2181285"/>
            <a:ext cx="2286000" cy="4524315"/>
          </a:xfrm>
          <a:prstGeom prst="rect">
            <a:avLst/>
          </a:prstGeom>
          <a:solidFill>
            <a:schemeClr val="bg1">
              <a:alpha val="52000"/>
            </a:schemeClr>
          </a:solidFill>
          <a:ln w="19050">
            <a:solidFill>
              <a:schemeClr val="bg1"/>
            </a:solidFill>
          </a:ln>
        </p:spPr>
        <p:txBody>
          <a:bodyPr wrap="square" rtlCol="0">
            <a:spAutoFit/>
          </a:bodyPr>
          <a:lstStyle/>
          <a:p>
            <a:pPr algn="ctr"/>
            <a:r>
              <a:rPr lang="en-US" dirty="0"/>
              <a:t>This extradimensional space has a smaller grid in the courtyard than in every adjacent room.  All squares on this map, regardless of size, represent a 5’ x 5’ area.</a:t>
            </a:r>
          </a:p>
        </p:txBody>
      </p:sp>
      <p:sp>
        <p:nvSpPr>
          <p:cNvPr id="13" name="Rectangle 12">
            <a:extLst>
              <a:ext uri="{FF2B5EF4-FFF2-40B4-BE49-F238E27FC236}">
                <a16:creationId xmlns:a16="http://schemas.microsoft.com/office/drawing/2014/main" id="{212CBB89-C50F-45D1-A342-8E34D7028209}"/>
              </a:ext>
            </a:extLst>
          </p:cNvPr>
          <p:cNvSpPr/>
          <p:nvPr/>
        </p:nvSpPr>
        <p:spPr bwMode="auto">
          <a:xfrm>
            <a:off x="7220562" y="3232669"/>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Rectangle 64">
            <a:extLst>
              <a:ext uri="{FF2B5EF4-FFF2-40B4-BE49-F238E27FC236}">
                <a16:creationId xmlns:a16="http://schemas.microsoft.com/office/drawing/2014/main" id="{96536FC4-7985-44C3-89B0-BC9A670351D4}"/>
              </a:ext>
            </a:extLst>
          </p:cNvPr>
          <p:cNvSpPr/>
          <p:nvPr/>
        </p:nvSpPr>
        <p:spPr bwMode="auto">
          <a:xfrm>
            <a:off x="4136563" y="4066206"/>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Rectangle 67">
            <a:extLst>
              <a:ext uri="{FF2B5EF4-FFF2-40B4-BE49-F238E27FC236}">
                <a16:creationId xmlns:a16="http://schemas.microsoft.com/office/drawing/2014/main" id="{32C46127-4D80-49ED-B00E-23828FD85502}"/>
              </a:ext>
            </a:extLst>
          </p:cNvPr>
          <p:cNvSpPr/>
          <p:nvPr/>
        </p:nvSpPr>
        <p:spPr bwMode="auto">
          <a:xfrm rot="5400000">
            <a:off x="5655908" y="4825954"/>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Rectangle 69">
            <a:extLst>
              <a:ext uri="{FF2B5EF4-FFF2-40B4-BE49-F238E27FC236}">
                <a16:creationId xmlns:a16="http://schemas.microsoft.com/office/drawing/2014/main" id="{7200C5C4-AD9C-412F-85BC-AB0CC82038EF}"/>
              </a:ext>
            </a:extLst>
          </p:cNvPr>
          <p:cNvSpPr/>
          <p:nvPr/>
        </p:nvSpPr>
        <p:spPr bwMode="auto">
          <a:xfrm rot="5400000">
            <a:off x="4719543" y="1763568"/>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Rectangle 70">
            <a:extLst>
              <a:ext uri="{FF2B5EF4-FFF2-40B4-BE49-F238E27FC236}">
                <a16:creationId xmlns:a16="http://schemas.microsoft.com/office/drawing/2014/main" id="{00F62AAC-1C6D-4ACA-B9CF-3DF422C0B975}"/>
              </a:ext>
            </a:extLst>
          </p:cNvPr>
          <p:cNvSpPr/>
          <p:nvPr/>
        </p:nvSpPr>
        <p:spPr bwMode="auto">
          <a:xfrm rot="5400000">
            <a:off x="6769035" y="4910560"/>
            <a:ext cx="80087" cy="77456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7" name="Rectangle 36">
            <a:extLst>
              <a:ext uri="{FF2B5EF4-FFF2-40B4-BE49-F238E27FC236}">
                <a16:creationId xmlns:a16="http://schemas.microsoft.com/office/drawing/2014/main" id="{880059F6-32DE-40C0-85A8-6F0D38964C31}"/>
              </a:ext>
            </a:extLst>
          </p:cNvPr>
          <p:cNvSpPr/>
          <p:nvPr/>
        </p:nvSpPr>
        <p:spPr bwMode="auto">
          <a:xfrm rot="5400000">
            <a:off x="4578915" y="4825954"/>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quot;No&quot; Symbol 61"/>
          <p:cNvSpPr/>
          <p:nvPr/>
        </p:nvSpPr>
        <p:spPr bwMode="auto">
          <a:xfrm>
            <a:off x="4767104" y="2108236"/>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Rectangle 62">
            <a:extLst>
              <a:ext uri="{FF2B5EF4-FFF2-40B4-BE49-F238E27FC236}">
                <a16:creationId xmlns:a16="http://schemas.microsoft.com/office/drawing/2014/main" id="{650BE655-11EE-4225-A0B0-31EADE5FC803}"/>
              </a:ext>
            </a:extLst>
          </p:cNvPr>
          <p:cNvSpPr/>
          <p:nvPr/>
        </p:nvSpPr>
        <p:spPr>
          <a:xfrm>
            <a:off x="3061995" y="2914471"/>
            <a:ext cx="1005403"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Fingers’</a:t>
            </a:r>
          </a:p>
          <a:p>
            <a:pPr algn="ctr"/>
            <a:r>
              <a:rPr lang="en-US" sz="1800" b="1" cap="none" spc="0" dirty="0">
                <a:ln w="11430"/>
                <a:solidFill>
                  <a:srgbClr val="CCFFFF"/>
                </a:solidFill>
                <a:effectLst>
                  <a:outerShdw blurRad="80000" dist="40000" dir="5040000" algn="tl">
                    <a:srgbClr val="000000">
                      <a:alpha val="30000"/>
                    </a:srgbClr>
                  </a:outerShdw>
                </a:effectLst>
              </a:rPr>
              <a:t>Armor</a:t>
            </a:r>
          </a:p>
          <a:p>
            <a:pPr algn="ctr"/>
            <a:r>
              <a:rPr lang="en-US" sz="1800" b="1" cap="none" spc="0" dirty="0">
                <a:ln w="11430"/>
                <a:solidFill>
                  <a:srgbClr val="CCFFFF"/>
                </a:solidFill>
                <a:effectLst>
                  <a:outerShdw blurRad="80000" dist="40000" dir="5040000" algn="tl">
                    <a:srgbClr val="000000">
                      <a:alpha val="30000"/>
                    </a:srgbClr>
                  </a:outerShdw>
                </a:effectLst>
              </a:rPr>
              <a:t>And</a:t>
            </a:r>
          </a:p>
          <a:p>
            <a:pPr algn="ctr"/>
            <a:r>
              <a:rPr lang="en-US" sz="1800" b="1" cap="none" spc="0" dirty="0">
                <a:ln w="11430"/>
                <a:solidFill>
                  <a:srgbClr val="CCFFFF"/>
                </a:solidFill>
                <a:effectLst>
                  <a:outerShdw blurRad="80000" dist="40000" dir="5040000" algn="tl">
                    <a:srgbClr val="000000">
                      <a:alpha val="30000"/>
                    </a:srgbClr>
                  </a:outerShdw>
                </a:effectLst>
              </a:rPr>
              <a:t>Crystal</a:t>
            </a:r>
          </a:p>
        </p:txBody>
      </p:sp>
      <p:sp>
        <p:nvSpPr>
          <p:cNvPr id="77" name="Rectangle 76">
            <a:extLst>
              <a:ext uri="{FF2B5EF4-FFF2-40B4-BE49-F238E27FC236}">
                <a16:creationId xmlns:a16="http://schemas.microsoft.com/office/drawing/2014/main" id="{442F01C3-35AC-4E86-8DDB-9F947FD1B50C}"/>
              </a:ext>
            </a:extLst>
          </p:cNvPr>
          <p:cNvSpPr/>
          <p:nvPr/>
        </p:nvSpPr>
        <p:spPr>
          <a:xfrm>
            <a:off x="3096574" y="4590871"/>
            <a:ext cx="103105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Allisa’s</a:t>
            </a:r>
          </a:p>
          <a:p>
            <a:pPr algn="ctr"/>
            <a:r>
              <a:rPr lang="en-US" sz="1800" b="1" cap="none" spc="0" dirty="0">
                <a:ln w="11430"/>
                <a:solidFill>
                  <a:srgbClr val="CCFFFF"/>
                </a:solidFill>
                <a:effectLst>
                  <a:outerShdw blurRad="80000" dist="40000" dir="5040000" algn="tl">
                    <a:srgbClr val="000000">
                      <a:alpha val="30000"/>
                    </a:srgbClr>
                  </a:outerShdw>
                </a:effectLst>
              </a:rPr>
              <a:t>Scimitar</a:t>
            </a:r>
          </a:p>
        </p:txBody>
      </p:sp>
      <p:sp>
        <p:nvSpPr>
          <p:cNvPr id="74" name="Rectangle 73">
            <a:extLst>
              <a:ext uri="{FF2B5EF4-FFF2-40B4-BE49-F238E27FC236}">
                <a16:creationId xmlns:a16="http://schemas.microsoft.com/office/drawing/2014/main" id="{33E84E89-FC9D-4019-B828-24DD0C7A4A59}"/>
              </a:ext>
            </a:extLst>
          </p:cNvPr>
          <p:cNvSpPr/>
          <p:nvPr/>
        </p:nvSpPr>
        <p:spPr>
          <a:xfrm>
            <a:off x="5412635" y="4028109"/>
            <a:ext cx="412292" cy="584775"/>
          </a:xfrm>
          <a:prstGeom prst="rect">
            <a:avLst/>
          </a:prstGeom>
          <a:noFill/>
        </p:spPr>
        <p:txBody>
          <a:bodyPr wrap="square" lIns="91440" tIns="45720" rIns="91440" bIns="45720">
            <a:spAutoFit/>
          </a:bodyPr>
          <a:lstStyle/>
          <a:p>
            <a:pPr algn="ctr"/>
            <a:r>
              <a:rPr lang="en-US" sz="12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k</a:t>
            </a:r>
          </a:p>
        </p:txBody>
      </p:sp>
      <p:sp>
        <p:nvSpPr>
          <p:cNvPr id="69" name="Rectangle 68">
            <a:extLst>
              <a:ext uri="{FF2B5EF4-FFF2-40B4-BE49-F238E27FC236}">
                <a16:creationId xmlns:a16="http://schemas.microsoft.com/office/drawing/2014/main" id="{E14FE22D-A157-461E-B2AB-F163ACEC44A1}"/>
              </a:ext>
            </a:extLst>
          </p:cNvPr>
          <p:cNvSpPr/>
          <p:nvPr/>
        </p:nvSpPr>
        <p:spPr>
          <a:xfrm>
            <a:off x="5022880" y="4113648"/>
            <a:ext cx="539720" cy="276999"/>
          </a:xfrm>
          <a:prstGeom prst="rect">
            <a:avLst/>
          </a:prstGeom>
          <a:noFill/>
        </p:spPr>
        <p:txBody>
          <a:bodyPr wrap="square" lIns="91440" tIns="45720" rIns="91440" bIns="45720">
            <a:spAutoFit/>
          </a:bodyPr>
          <a:lstStyle/>
          <a:p>
            <a:pPr algn="ctr"/>
            <a:r>
              <a:rPr lang="en-US" sz="12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p>
        </p:txBody>
      </p:sp>
      <p:sp>
        <p:nvSpPr>
          <p:cNvPr id="76" name="Rectangle 75">
            <a:extLst>
              <a:ext uri="{FF2B5EF4-FFF2-40B4-BE49-F238E27FC236}">
                <a16:creationId xmlns:a16="http://schemas.microsoft.com/office/drawing/2014/main" id="{5D3FC96D-486F-4D17-80EA-3589F5318D2F}"/>
              </a:ext>
            </a:extLst>
          </p:cNvPr>
          <p:cNvSpPr/>
          <p:nvPr/>
        </p:nvSpPr>
        <p:spPr>
          <a:xfrm>
            <a:off x="5593287" y="1690117"/>
            <a:ext cx="375133" cy="276999"/>
          </a:xfrm>
          <a:prstGeom prst="rect">
            <a:avLst/>
          </a:prstGeom>
          <a:noFill/>
        </p:spPr>
        <p:txBody>
          <a:bodyPr wrap="square" lIns="91440" tIns="45720" rIns="91440" bIns="45720">
            <a:spAutoFit/>
          </a:bodyPr>
          <a:lstStyle/>
          <a:p>
            <a:pPr algn="ctr"/>
            <a:r>
              <a:rPr lang="en-US" sz="1200" b="1" dirty="0">
                <a:ln w="12700">
                  <a:solidFill>
                    <a:schemeClr val="bg1"/>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X</a:t>
            </a:r>
          </a:p>
        </p:txBody>
      </p:sp>
      <p:sp>
        <p:nvSpPr>
          <p:cNvPr id="78" name="Rectangle 77">
            <a:extLst>
              <a:ext uri="{FF2B5EF4-FFF2-40B4-BE49-F238E27FC236}">
                <a16:creationId xmlns:a16="http://schemas.microsoft.com/office/drawing/2014/main" id="{3314DC49-5262-41F9-B993-89CF005BF0C5}"/>
              </a:ext>
            </a:extLst>
          </p:cNvPr>
          <p:cNvSpPr/>
          <p:nvPr/>
        </p:nvSpPr>
        <p:spPr>
          <a:xfrm>
            <a:off x="5161847" y="3736394"/>
            <a:ext cx="431684" cy="276999"/>
          </a:xfrm>
          <a:prstGeom prst="rect">
            <a:avLst/>
          </a:prstGeom>
          <a:noFill/>
        </p:spPr>
        <p:txBody>
          <a:bodyPr wrap="square" lIns="91440" tIns="45720" rIns="91440" bIns="45720">
            <a:spAutoFit/>
          </a:bodyPr>
          <a:lstStyle/>
          <a:p>
            <a:pPr algn="ctr"/>
            <a:r>
              <a:rPr lang="en-US" sz="1200" b="1" dirty="0">
                <a:ln w="12700">
                  <a:solidFill>
                    <a:schemeClr val="bg1"/>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D</a:t>
            </a:r>
            <a:endParaRPr lang="en-US" sz="1200" b="1" cap="none" spc="0" dirty="0">
              <a:ln w="12700">
                <a:solidFill>
                  <a:schemeClr val="bg1"/>
                </a:solidFill>
                <a:prstDash val="solid"/>
              </a:ln>
              <a:solidFill>
                <a:srgbClr val="0000FF"/>
              </a:solidFill>
              <a:effectLst>
                <a:glow rad="228600">
                  <a:schemeClr val="accent2">
                    <a:satMod val="175000"/>
                    <a:alpha val="40000"/>
                  </a:schemeClr>
                </a:glow>
                <a:outerShdw dist="38100" dir="2640000" algn="bl" rotWithShape="0">
                  <a:schemeClr val="accent1"/>
                </a:outerShdw>
              </a:effectLst>
            </a:endParaRPr>
          </a:p>
        </p:txBody>
      </p:sp>
      <p:sp>
        <p:nvSpPr>
          <p:cNvPr id="80" name="Rectangle 79">
            <a:extLst>
              <a:ext uri="{FF2B5EF4-FFF2-40B4-BE49-F238E27FC236}">
                <a16:creationId xmlns:a16="http://schemas.microsoft.com/office/drawing/2014/main" id="{3AEBEE75-0662-4494-9213-74AA3EE9B139}"/>
              </a:ext>
            </a:extLst>
          </p:cNvPr>
          <p:cNvSpPr/>
          <p:nvPr/>
        </p:nvSpPr>
        <p:spPr>
          <a:xfrm>
            <a:off x="4664376" y="3676153"/>
            <a:ext cx="404964" cy="20005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00" b="1" cap="none" spc="0" dirty="0">
                <a:ln w="11430">
                  <a:solidFill>
                    <a:schemeClr val="bg1"/>
                  </a:solidFill>
                </a:ln>
                <a:solidFill>
                  <a:srgbClr val="0000FF"/>
                </a:solidFill>
                <a:effectLst>
                  <a:glow rad="228600">
                    <a:schemeClr val="accent2">
                      <a:satMod val="175000"/>
                      <a:alpha val="40000"/>
                    </a:schemeClr>
                  </a:glow>
                  <a:outerShdw blurRad="80000" dist="40000" dir="5040000" algn="tl">
                    <a:srgbClr val="000000">
                      <a:alpha val="30000"/>
                    </a:srgbClr>
                  </a:outerShdw>
                </a:effectLst>
              </a:rPr>
              <a:t>M</a:t>
            </a:r>
          </a:p>
        </p:txBody>
      </p:sp>
      <p:sp>
        <p:nvSpPr>
          <p:cNvPr id="82" name="Rectangle 81">
            <a:extLst>
              <a:ext uri="{FF2B5EF4-FFF2-40B4-BE49-F238E27FC236}">
                <a16:creationId xmlns:a16="http://schemas.microsoft.com/office/drawing/2014/main" id="{E2D5A453-5D04-4A12-AE75-EDB2A8B36EB9}"/>
              </a:ext>
            </a:extLst>
          </p:cNvPr>
          <p:cNvSpPr/>
          <p:nvPr/>
        </p:nvSpPr>
        <p:spPr>
          <a:xfrm>
            <a:off x="4287191" y="3503224"/>
            <a:ext cx="539720" cy="276999"/>
          </a:xfrm>
          <a:prstGeom prst="rect">
            <a:avLst/>
          </a:prstGeom>
          <a:noFill/>
        </p:spPr>
        <p:txBody>
          <a:bodyPr wrap="square" lIns="91440" tIns="45720" rIns="91440" bIns="45720">
            <a:spAutoFit/>
          </a:bodyPr>
          <a:lstStyle/>
          <a:p>
            <a:pPr algn="ctr"/>
            <a:r>
              <a:rPr lang="en-US" sz="12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36" name="Rectangle 35">
            <a:extLst>
              <a:ext uri="{FF2B5EF4-FFF2-40B4-BE49-F238E27FC236}">
                <a16:creationId xmlns:a16="http://schemas.microsoft.com/office/drawing/2014/main" id="{38D7EA25-F94B-4462-BBF7-F9787870771F}"/>
              </a:ext>
            </a:extLst>
          </p:cNvPr>
          <p:cNvSpPr/>
          <p:nvPr/>
        </p:nvSpPr>
        <p:spPr>
          <a:xfrm>
            <a:off x="4418224" y="3932622"/>
            <a:ext cx="497252" cy="584775"/>
          </a:xfrm>
          <a:prstGeom prst="rect">
            <a:avLst/>
          </a:prstGeom>
          <a:noFill/>
        </p:spPr>
        <p:txBody>
          <a:bodyPr wrap="square" lIns="91440" tIns="45720" rIns="91440" bIns="45720">
            <a:spAutoFit/>
          </a:bodyPr>
          <a:lstStyle/>
          <a:p>
            <a:pPr algn="ctr"/>
            <a:r>
              <a:rPr lang="en-US" sz="12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F</a:t>
            </a:r>
          </a:p>
        </p:txBody>
      </p:sp>
    </p:spTree>
    <p:extLst>
      <p:ext uri="{BB962C8B-B14F-4D97-AF65-F5344CB8AC3E}">
        <p14:creationId xmlns:p14="http://schemas.microsoft.com/office/powerpoint/2010/main" val="22326472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Jue\DoW\Maps\Citadel of the Planes\citadel-08-arbor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
            <a:ext cx="9144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70676" y="3276600"/>
            <a:ext cx="116352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Botanist’s</a:t>
            </a:r>
          </a:p>
          <a:p>
            <a:pPr algn="ctr"/>
            <a:r>
              <a:rPr lang="en-US" sz="1800" b="1" cap="none" spc="0" dirty="0">
                <a:ln w="11430"/>
                <a:solidFill>
                  <a:srgbClr val="CCFFFF"/>
                </a:solidFill>
                <a:effectLst>
                  <a:outerShdw blurRad="80000" dist="40000" dir="5040000" algn="tl">
                    <a:srgbClr val="000000">
                      <a:alpha val="30000"/>
                    </a:srgbClr>
                  </a:outerShdw>
                </a:effectLst>
              </a:rPr>
              <a:t>Study</a:t>
            </a:r>
          </a:p>
        </p:txBody>
      </p:sp>
      <p:sp>
        <p:nvSpPr>
          <p:cNvPr id="6" name="Rectangle 5"/>
          <p:cNvSpPr/>
          <p:nvPr/>
        </p:nvSpPr>
        <p:spPr>
          <a:xfrm>
            <a:off x="3746550" y="2478437"/>
            <a:ext cx="96693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Oakleaf</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Suite</a:t>
            </a:r>
          </a:p>
        </p:txBody>
      </p:sp>
      <p:sp>
        <p:nvSpPr>
          <p:cNvPr id="9" name="TextBox 8"/>
          <p:cNvSpPr txBox="1"/>
          <p:nvPr/>
        </p:nvSpPr>
        <p:spPr>
          <a:xfrm>
            <a:off x="-3276600" y="4592624"/>
            <a:ext cx="3048000" cy="646331"/>
          </a:xfrm>
          <a:prstGeom prst="rect">
            <a:avLst/>
          </a:prstGeom>
          <a:solidFill>
            <a:schemeClr val="bg1">
              <a:alpha val="52000"/>
            </a:schemeClr>
          </a:solidFill>
          <a:ln>
            <a:noFill/>
          </a:ln>
        </p:spPr>
        <p:txBody>
          <a:bodyPr wrap="square" rtlCol="0">
            <a:spAutoFit/>
          </a:bodyPr>
          <a:lstStyle/>
          <a:p>
            <a:pPr algn="ctr"/>
            <a:r>
              <a:rPr lang="en-US" sz="1800" dirty="0"/>
              <a:t>Both doors in the Entry are locked from the opposite sides.</a:t>
            </a:r>
          </a:p>
        </p:txBody>
      </p:sp>
      <p:sp>
        <p:nvSpPr>
          <p:cNvPr id="11" name="Rectangle 10"/>
          <p:cNvSpPr/>
          <p:nvPr/>
        </p:nvSpPr>
        <p:spPr>
          <a:xfrm>
            <a:off x="3505200" y="4992469"/>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a:ln w="11430"/>
                <a:solidFill>
                  <a:srgbClr val="CCFFFF"/>
                </a:solidFill>
                <a:effectLst>
                  <a:outerShdw blurRad="80000" dist="40000" dir="5040000" algn="tl">
                    <a:srgbClr val="000000">
                      <a:alpha val="30000"/>
                    </a:srgbClr>
                  </a:outerShdw>
                </a:effectLst>
              </a:rPr>
              <a:t>Cat</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Rectangle 11"/>
          <p:cNvSpPr/>
          <p:nvPr/>
        </p:nvSpPr>
        <p:spPr>
          <a:xfrm>
            <a:off x="4230016" y="282714"/>
            <a:ext cx="430438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err="1">
                <a:ln w="11430">
                  <a:solidFill>
                    <a:schemeClr val="tx1"/>
                  </a:solidFill>
                </a:ln>
                <a:solidFill>
                  <a:srgbClr val="00FF00"/>
                </a:solidFill>
                <a:effectLst>
                  <a:glow rad="76200">
                    <a:schemeClr val="bg1"/>
                  </a:glow>
                  <a:outerShdw blurRad="80000" dist="40000" dir="5040000" algn="tl">
                    <a:srgbClr val="000000">
                      <a:alpha val="30000"/>
                    </a:srgbClr>
                  </a:outerShdw>
                </a:effectLst>
              </a:rPr>
              <a:t>Arborea</a:t>
            </a:r>
            <a:r>
              <a:rPr lang="en-US" sz="4000" dirty="0">
                <a:ln w="11430">
                  <a:solidFill>
                    <a:schemeClr val="tx1"/>
                  </a:solidFill>
                </a:ln>
                <a:solidFill>
                  <a:srgbClr val="00FF00"/>
                </a:solidFill>
                <a:effectLst>
                  <a:glow rad="76200">
                    <a:schemeClr val="bg1"/>
                  </a:glow>
                  <a:outerShdw blurRad="80000" dist="40000" dir="5040000" algn="tl">
                    <a:srgbClr val="000000">
                      <a:alpha val="30000"/>
                    </a:srgbClr>
                  </a:outerShdw>
                </a:effectLst>
              </a:rPr>
              <a:t> (</a:t>
            </a:r>
            <a:r>
              <a:rPr lang="en-US" sz="4000" dirty="0" err="1">
                <a:ln w="11430">
                  <a:solidFill>
                    <a:schemeClr val="tx1"/>
                  </a:solidFill>
                </a:ln>
                <a:solidFill>
                  <a:srgbClr val="00FF00"/>
                </a:solidFill>
                <a:effectLst>
                  <a:glow rad="76200">
                    <a:schemeClr val="bg1"/>
                  </a:glow>
                  <a:outerShdw blurRad="80000" dist="40000" dir="5040000" algn="tl">
                    <a:srgbClr val="000000">
                      <a:alpha val="30000"/>
                    </a:srgbClr>
                  </a:outerShdw>
                </a:effectLst>
              </a:rPr>
              <a:t>Arvandor</a:t>
            </a:r>
            <a:r>
              <a:rPr lang="en-US" sz="4000" dirty="0">
                <a:ln w="11430">
                  <a:solidFill>
                    <a:schemeClr val="tx1"/>
                  </a:solidFill>
                </a:ln>
                <a:solidFill>
                  <a:srgbClr val="00FF00"/>
                </a:solidFill>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solidFill>
                <a:srgbClr val="00FF00"/>
              </a:solidFill>
              <a:effectLst>
                <a:glow rad="76200">
                  <a:schemeClr val="bg1"/>
                </a:glow>
                <a:outerShdw blurRad="80000" dist="40000" dir="5040000" algn="tl">
                  <a:srgbClr val="000000">
                    <a:alpha val="30000"/>
                  </a:srgbClr>
                </a:outerShdw>
              </a:effectLst>
            </a:endParaRPr>
          </a:p>
        </p:txBody>
      </p:sp>
      <p:sp>
        <p:nvSpPr>
          <p:cNvPr id="13" name="TextBox 12"/>
          <p:cNvSpPr txBox="1"/>
          <p:nvPr/>
        </p:nvSpPr>
        <p:spPr>
          <a:xfrm>
            <a:off x="9501632" y="702439"/>
            <a:ext cx="1905000" cy="1754326"/>
          </a:xfrm>
          <a:prstGeom prst="rect">
            <a:avLst/>
          </a:prstGeom>
          <a:solidFill>
            <a:schemeClr val="bg1">
              <a:alpha val="52000"/>
            </a:schemeClr>
          </a:solidFill>
          <a:ln>
            <a:noFill/>
          </a:ln>
        </p:spPr>
        <p:txBody>
          <a:bodyPr wrap="square" rtlCol="0">
            <a:spAutoFit/>
          </a:bodyPr>
          <a:lstStyle/>
          <a:p>
            <a:pPr algn="ctr"/>
            <a:r>
              <a:rPr lang="en-US" sz="1800" dirty="0"/>
              <a:t>Treetop is 200’ up, and surrounded by umbral banyans, </a:t>
            </a:r>
            <a:r>
              <a:rPr lang="en-US" sz="1800" dirty="0" err="1"/>
              <a:t>treants</a:t>
            </a:r>
            <a:r>
              <a:rPr lang="en-US" sz="1800" dirty="0"/>
              <a:t>, and other properly aligned active plants.</a:t>
            </a:r>
          </a:p>
        </p:txBody>
      </p:sp>
      <p:sp>
        <p:nvSpPr>
          <p:cNvPr id="14" name="Rectangle 13"/>
          <p:cNvSpPr/>
          <p:nvPr/>
        </p:nvSpPr>
        <p:spPr>
          <a:xfrm>
            <a:off x="99572" y="5943755"/>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a:ln w="11430"/>
                <a:solidFill>
                  <a:srgbClr val="CCFFFF"/>
                </a:solidFill>
                <a:effectLst>
                  <a:outerShdw blurRad="80000" dist="40000" dir="5040000" algn="tl">
                    <a:srgbClr val="000000">
                      <a:alpha val="30000"/>
                    </a:srgbClr>
                  </a:outerShdw>
                </a:effectLst>
              </a:rPr>
              <a:t>Deer</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6" name="&quot;No&quot; Symbol 15"/>
          <p:cNvSpPr/>
          <p:nvPr/>
        </p:nvSpPr>
        <p:spPr bwMode="auto">
          <a:xfrm>
            <a:off x="-1969487" y="3613834"/>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3276600" y="0"/>
            <a:ext cx="3048000" cy="2862322"/>
          </a:xfrm>
          <a:prstGeom prst="rect">
            <a:avLst/>
          </a:prstGeom>
          <a:solidFill>
            <a:schemeClr val="bg1">
              <a:alpha val="52000"/>
            </a:schemeClr>
          </a:solidFill>
          <a:ln>
            <a:noFill/>
          </a:ln>
        </p:spPr>
        <p:txBody>
          <a:bodyPr wrap="square" rtlCol="0">
            <a:spAutoFit/>
          </a:bodyPr>
          <a:lstStyle/>
          <a:p>
            <a:pPr algn="just"/>
            <a:r>
              <a:rPr lang="en-US" sz="2000" b="1" dirty="0"/>
              <a:t>Ecological Note:</a:t>
            </a:r>
            <a:r>
              <a:rPr lang="en-US" sz="2000" dirty="0"/>
              <a:t>  The greenbound creatures are keeping the Verdant Prince’s forces away from the </a:t>
            </a:r>
            <a:r>
              <a:rPr lang="en-US" sz="2000" dirty="0" err="1"/>
              <a:t>Arborea</a:t>
            </a:r>
            <a:r>
              <a:rPr lang="en-US" sz="2000" dirty="0"/>
              <a:t> Suite.  The Verdant Prince has become aware of the hidden tree’s location, and has motives to seize it for himself.</a:t>
            </a:r>
          </a:p>
        </p:txBody>
      </p:sp>
      <p:sp>
        <p:nvSpPr>
          <p:cNvPr id="19" name="Rectangle 18"/>
          <p:cNvSpPr/>
          <p:nvPr/>
        </p:nvSpPr>
        <p:spPr>
          <a:xfrm>
            <a:off x="2842016" y="42304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2" name="Freeform: Shape 1">
            <a:extLst>
              <a:ext uri="{FF2B5EF4-FFF2-40B4-BE49-F238E27FC236}">
                <a16:creationId xmlns:a16="http://schemas.microsoft.com/office/drawing/2014/main" id="{73A52AA6-23F7-4691-985C-2F7E550FA758}"/>
              </a:ext>
            </a:extLst>
          </p:cNvPr>
          <p:cNvSpPr/>
          <p:nvPr/>
        </p:nvSpPr>
        <p:spPr bwMode="auto">
          <a:xfrm>
            <a:off x="266278" y="-15944"/>
            <a:ext cx="2987040" cy="2115312"/>
          </a:xfrm>
          <a:custGeom>
            <a:avLst/>
            <a:gdLst>
              <a:gd name="connsiteX0" fmla="*/ 932688 w 2987040"/>
              <a:gd name="connsiteY0" fmla="*/ 0 h 2115312"/>
              <a:gd name="connsiteX1" fmla="*/ 249936 w 2987040"/>
              <a:gd name="connsiteY1" fmla="*/ 292608 h 2115312"/>
              <a:gd name="connsiteX2" fmla="*/ 0 w 2987040"/>
              <a:gd name="connsiteY2" fmla="*/ 603504 h 2115312"/>
              <a:gd name="connsiteX3" fmla="*/ 18288 w 2987040"/>
              <a:gd name="connsiteY3" fmla="*/ 1219200 h 2115312"/>
              <a:gd name="connsiteX4" fmla="*/ 262128 w 2987040"/>
              <a:gd name="connsiteY4" fmla="*/ 1609344 h 2115312"/>
              <a:gd name="connsiteX5" fmla="*/ 591312 w 2987040"/>
              <a:gd name="connsiteY5" fmla="*/ 1810512 h 2115312"/>
              <a:gd name="connsiteX6" fmla="*/ 664464 w 2987040"/>
              <a:gd name="connsiteY6" fmla="*/ 1853184 h 2115312"/>
              <a:gd name="connsiteX7" fmla="*/ 713232 w 2987040"/>
              <a:gd name="connsiteY7" fmla="*/ 1426464 h 2115312"/>
              <a:gd name="connsiteX8" fmla="*/ 774192 w 2987040"/>
              <a:gd name="connsiteY8" fmla="*/ 1341120 h 2115312"/>
              <a:gd name="connsiteX9" fmla="*/ 950976 w 2987040"/>
              <a:gd name="connsiteY9" fmla="*/ 1767840 h 2115312"/>
              <a:gd name="connsiteX10" fmla="*/ 938784 w 2987040"/>
              <a:gd name="connsiteY10" fmla="*/ 1883664 h 2115312"/>
              <a:gd name="connsiteX11" fmla="*/ 1395984 w 2987040"/>
              <a:gd name="connsiteY11" fmla="*/ 2084832 h 2115312"/>
              <a:gd name="connsiteX12" fmla="*/ 1901952 w 2987040"/>
              <a:gd name="connsiteY12" fmla="*/ 2115312 h 2115312"/>
              <a:gd name="connsiteX13" fmla="*/ 2279904 w 2987040"/>
              <a:gd name="connsiteY13" fmla="*/ 1975104 h 2115312"/>
              <a:gd name="connsiteX14" fmla="*/ 2657856 w 2987040"/>
              <a:gd name="connsiteY14" fmla="*/ 1786128 h 2115312"/>
              <a:gd name="connsiteX15" fmla="*/ 2926080 w 2987040"/>
              <a:gd name="connsiteY15" fmla="*/ 1304544 h 2115312"/>
              <a:gd name="connsiteX16" fmla="*/ 2987040 w 2987040"/>
              <a:gd name="connsiteY16" fmla="*/ 871728 h 2115312"/>
              <a:gd name="connsiteX17" fmla="*/ 2852928 w 2987040"/>
              <a:gd name="connsiteY17" fmla="*/ 518160 h 2115312"/>
              <a:gd name="connsiteX18" fmla="*/ 2761488 w 2987040"/>
              <a:gd name="connsiteY18" fmla="*/ 408432 h 2115312"/>
              <a:gd name="connsiteX19" fmla="*/ 2487168 w 2987040"/>
              <a:gd name="connsiteY19" fmla="*/ 371856 h 2115312"/>
              <a:gd name="connsiteX20" fmla="*/ 2346960 w 2987040"/>
              <a:gd name="connsiteY20" fmla="*/ 158496 h 2115312"/>
              <a:gd name="connsiteX21" fmla="*/ 2054352 w 2987040"/>
              <a:gd name="connsiteY21" fmla="*/ 73152 h 2115312"/>
              <a:gd name="connsiteX22" fmla="*/ 1712976 w 2987040"/>
              <a:gd name="connsiteY22" fmla="*/ 152400 h 2115312"/>
              <a:gd name="connsiteX23" fmla="*/ 1389888 w 2987040"/>
              <a:gd name="connsiteY23" fmla="*/ 73152 h 2115312"/>
              <a:gd name="connsiteX24" fmla="*/ 1188720 w 2987040"/>
              <a:gd name="connsiteY24" fmla="*/ 79248 h 2115312"/>
              <a:gd name="connsiteX25" fmla="*/ 932688 w 2987040"/>
              <a:gd name="connsiteY25" fmla="*/ 0 h 211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87040" h="2115312">
                <a:moveTo>
                  <a:pt x="932688" y="0"/>
                </a:moveTo>
                <a:lnTo>
                  <a:pt x="249936" y="292608"/>
                </a:lnTo>
                <a:lnTo>
                  <a:pt x="0" y="603504"/>
                </a:lnTo>
                <a:lnTo>
                  <a:pt x="18288" y="1219200"/>
                </a:lnTo>
                <a:lnTo>
                  <a:pt x="262128" y="1609344"/>
                </a:lnTo>
                <a:lnTo>
                  <a:pt x="591312" y="1810512"/>
                </a:lnTo>
                <a:lnTo>
                  <a:pt x="664464" y="1853184"/>
                </a:lnTo>
                <a:lnTo>
                  <a:pt x="713232" y="1426464"/>
                </a:lnTo>
                <a:lnTo>
                  <a:pt x="774192" y="1341120"/>
                </a:lnTo>
                <a:lnTo>
                  <a:pt x="950976" y="1767840"/>
                </a:lnTo>
                <a:lnTo>
                  <a:pt x="938784" y="1883664"/>
                </a:lnTo>
                <a:lnTo>
                  <a:pt x="1395984" y="2084832"/>
                </a:lnTo>
                <a:lnTo>
                  <a:pt x="1901952" y="2115312"/>
                </a:lnTo>
                <a:lnTo>
                  <a:pt x="2279904" y="1975104"/>
                </a:lnTo>
                <a:lnTo>
                  <a:pt x="2657856" y="1786128"/>
                </a:lnTo>
                <a:lnTo>
                  <a:pt x="2926080" y="1304544"/>
                </a:lnTo>
                <a:lnTo>
                  <a:pt x="2987040" y="871728"/>
                </a:lnTo>
                <a:lnTo>
                  <a:pt x="2852928" y="518160"/>
                </a:lnTo>
                <a:lnTo>
                  <a:pt x="2761488" y="408432"/>
                </a:lnTo>
                <a:lnTo>
                  <a:pt x="2487168" y="371856"/>
                </a:lnTo>
                <a:lnTo>
                  <a:pt x="2346960" y="158496"/>
                </a:lnTo>
                <a:lnTo>
                  <a:pt x="2054352" y="73152"/>
                </a:lnTo>
                <a:lnTo>
                  <a:pt x="1712976" y="152400"/>
                </a:lnTo>
                <a:lnTo>
                  <a:pt x="1389888" y="73152"/>
                </a:lnTo>
                <a:lnTo>
                  <a:pt x="1188720" y="79248"/>
                </a:lnTo>
                <a:lnTo>
                  <a:pt x="93268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Freeform: Shape 2">
            <a:extLst>
              <a:ext uri="{FF2B5EF4-FFF2-40B4-BE49-F238E27FC236}">
                <a16:creationId xmlns:a16="http://schemas.microsoft.com/office/drawing/2014/main" id="{B4615B8C-DAE9-41B7-BD57-93EAA61B81CF}"/>
              </a:ext>
            </a:extLst>
          </p:cNvPr>
          <p:cNvSpPr/>
          <p:nvPr/>
        </p:nvSpPr>
        <p:spPr bwMode="auto">
          <a:xfrm>
            <a:off x="6999868" y="2076256"/>
            <a:ext cx="1901952" cy="2097024"/>
          </a:xfrm>
          <a:custGeom>
            <a:avLst/>
            <a:gdLst>
              <a:gd name="connsiteX0" fmla="*/ 1889760 w 1901952"/>
              <a:gd name="connsiteY0" fmla="*/ 1377696 h 2097024"/>
              <a:gd name="connsiteX1" fmla="*/ 1883664 w 1901952"/>
              <a:gd name="connsiteY1" fmla="*/ 1127760 h 2097024"/>
              <a:gd name="connsiteX2" fmla="*/ 1834896 w 1901952"/>
              <a:gd name="connsiteY2" fmla="*/ 920496 h 2097024"/>
              <a:gd name="connsiteX3" fmla="*/ 1749552 w 1901952"/>
              <a:gd name="connsiteY3" fmla="*/ 1688592 h 2097024"/>
              <a:gd name="connsiteX4" fmla="*/ 1414272 w 1901952"/>
              <a:gd name="connsiteY4" fmla="*/ 1914144 h 2097024"/>
              <a:gd name="connsiteX5" fmla="*/ 1066800 w 1901952"/>
              <a:gd name="connsiteY5" fmla="*/ 2054352 h 2097024"/>
              <a:gd name="connsiteX6" fmla="*/ 701040 w 1901952"/>
              <a:gd name="connsiteY6" fmla="*/ 2097024 h 2097024"/>
              <a:gd name="connsiteX7" fmla="*/ 341376 w 1901952"/>
              <a:gd name="connsiteY7" fmla="*/ 1895856 h 2097024"/>
              <a:gd name="connsiteX8" fmla="*/ 146304 w 1901952"/>
              <a:gd name="connsiteY8" fmla="*/ 1639824 h 2097024"/>
              <a:gd name="connsiteX9" fmla="*/ 115824 w 1901952"/>
              <a:gd name="connsiteY9" fmla="*/ 975360 h 2097024"/>
              <a:gd name="connsiteX10" fmla="*/ 0 w 1901952"/>
              <a:gd name="connsiteY10" fmla="*/ 1335024 h 2097024"/>
              <a:gd name="connsiteX11" fmla="*/ 79248 w 1901952"/>
              <a:gd name="connsiteY11" fmla="*/ 701040 h 2097024"/>
              <a:gd name="connsiteX12" fmla="*/ 438912 w 1901952"/>
              <a:gd name="connsiteY12" fmla="*/ 286512 h 2097024"/>
              <a:gd name="connsiteX13" fmla="*/ 969264 w 1901952"/>
              <a:gd name="connsiteY13" fmla="*/ 0 h 2097024"/>
              <a:gd name="connsiteX14" fmla="*/ 1493520 w 1901952"/>
              <a:gd name="connsiteY14" fmla="*/ 42672 h 2097024"/>
              <a:gd name="connsiteX15" fmla="*/ 1901952 w 1901952"/>
              <a:gd name="connsiteY15" fmla="*/ 463296 h 2097024"/>
              <a:gd name="connsiteX16" fmla="*/ 1865376 w 1901952"/>
              <a:gd name="connsiteY16" fmla="*/ 969264 h 2097024"/>
              <a:gd name="connsiteX17" fmla="*/ 1865376 w 1901952"/>
              <a:gd name="connsiteY17" fmla="*/ 950976 h 2097024"/>
              <a:gd name="connsiteX18" fmla="*/ 1883664 w 1901952"/>
              <a:gd name="connsiteY18" fmla="*/ 981456 h 209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1952" h="2097024">
                <a:moveTo>
                  <a:pt x="1889760" y="1377696"/>
                </a:moveTo>
                <a:lnTo>
                  <a:pt x="1883664" y="1127760"/>
                </a:lnTo>
                <a:lnTo>
                  <a:pt x="1834896" y="920496"/>
                </a:lnTo>
                <a:lnTo>
                  <a:pt x="1749552" y="1688592"/>
                </a:lnTo>
                <a:lnTo>
                  <a:pt x="1414272" y="1914144"/>
                </a:lnTo>
                <a:lnTo>
                  <a:pt x="1066800" y="2054352"/>
                </a:lnTo>
                <a:lnTo>
                  <a:pt x="701040" y="2097024"/>
                </a:lnTo>
                <a:lnTo>
                  <a:pt x="341376" y="1895856"/>
                </a:lnTo>
                <a:lnTo>
                  <a:pt x="146304" y="1639824"/>
                </a:lnTo>
                <a:lnTo>
                  <a:pt x="115824" y="975360"/>
                </a:lnTo>
                <a:lnTo>
                  <a:pt x="0" y="1335024"/>
                </a:lnTo>
                <a:lnTo>
                  <a:pt x="79248" y="701040"/>
                </a:lnTo>
                <a:lnTo>
                  <a:pt x="438912" y="286512"/>
                </a:lnTo>
                <a:lnTo>
                  <a:pt x="969264" y="0"/>
                </a:lnTo>
                <a:lnTo>
                  <a:pt x="1493520" y="42672"/>
                </a:lnTo>
                <a:lnTo>
                  <a:pt x="1901952" y="463296"/>
                </a:lnTo>
                <a:lnTo>
                  <a:pt x="1865376" y="969264"/>
                </a:lnTo>
                <a:lnTo>
                  <a:pt x="1865376" y="950976"/>
                </a:lnTo>
                <a:lnTo>
                  <a:pt x="1883664" y="981456"/>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Freeform: Shape 3">
            <a:extLst>
              <a:ext uri="{FF2B5EF4-FFF2-40B4-BE49-F238E27FC236}">
                <a16:creationId xmlns:a16="http://schemas.microsoft.com/office/drawing/2014/main" id="{88BE00FB-DB07-483D-BEB3-6D18655B8A78}"/>
              </a:ext>
            </a:extLst>
          </p:cNvPr>
          <p:cNvSpPr/>
          <p:nvPr/>
        </p:nvSpPr>
        <p:spPr bwMode="auto">
          <a:xfrm>
            <a:off x="1451838" y="4452571"/>
            <a:ext cx="1225296" cy="1572768"/>
          </a:xfrm>
          <a:custGeom>
            <a:avLst/>
            <a:gdLst>
              <a:gd name="connsiteX0" fmla="*/ 274320 w 1225296"/>
              <a:gd name="connsiteY0" fmla="*/ 140208 h 1572768"/>
              <a:gd name="connsiteX1" fmla="*/ 140208 w 1225296"/>
              <a:gd name="connsiteY1" fmla="*/ 170688 h 1572768"/>
              <a:gd name="connsiteX2" fmla="*/ 60960 w 1225296"/>
              <a:gd name="connsiteY2" fmla="*/ 262128 h 1572768"/>
              <a:gd name="connsiteX3" fmla="*/ 0 w 1225296"/>
              <a:gd name="connsiteY3" fmla="*/ 518160 h 1572768"/>
              <a:gd name="connsiteX4" fmla="*/ 91440 w 1225296"/>
              <a:gd name="connsiteY4" fmla="*/ 957072 h 1572768"/>
              <a:gd name="connsiteX5" fmla="*/ 213360 w 1225296"/>
              <a:gd name="connsiteY5" fmla="*/ 1432560 h 1572768"/>
              <a:gd name="connsiteX6" fmla="*/ 335280 w 1225296"/>
              <a:gd name="connsiteY6" fmla="*/ 1524000 h 1572768"/>
              <a:gd name="connsiteX7" fmla="*/ 518160 w 1225296"/>
              <a:gd name="connsiteY7" fmla="*/ 1572768 h 1572768"/>
              <a:gd name="connsiteX8" fmla="*/ 993648 w 1225296"/>
              <a:gd name="connsiteY8" fmla="*/ 1383792 h 1572768"/>
              <a:gd name="connsiteX9" fmla="*/ 1085088 w 1225296"/>
              <a:gd name="connsiteY9" fmla="*/ 1267968 h 1572768"/>
              <a:gd name="connsiteX10" fmla="*/ 1152144 w 1225296"/>
              <a:gd name="connsiteY10" fmla="*/ 755904 h 1572768"/>
              <a:gd name="connsiteX11" fmla="*/ 1225296 w 1225296"/>
              <a:gd name="connsiteY11" fmla="*/ 1207008 h 1572768"/>
              <a:gd name="connsiteX12" fmla="*/ 1188720 w 1225296"/>
              <a:gd name="connsiteY12" fmla="*/ 646176 h 1572768"/>
              <a:gd name="connsiteX13" fmla="*/ 1091184 w 1225296"/>
              <a:gd name="connsiteY13" fmla="*/ 694944 h 1572768"/>
              <a:gd name="connsiteX14" fmla="*/ 1103376 w 1225296"/>
              <a:gd name="connsiteY14" fmla="*/ 1127760 h 1572768"/>
              <a:gd name="connsiteX15" fmla="*/ 1024128 w 1225296"/>
              <a:gd name="connsiteY15" fmla="*/ 609600 h 1572768"/>
              <a:gd name="connsiteX16" fmla="*/ 932688 w 1225296"/>
              <a:gd name="connsiteY16" fmla="*/ 499872 h 1572768"/>
              <a:gd name="connsiteX17" fmla="*/ 829056 w 1225296"/>
              <a:gd name="connsiteY17" fmla="*/ 640080 h 1572768"/>
              <a:gd name="connsiteX18" fmla="*/ 725424 w 1225296"/>
              <a:gd name="connsiteY18" fmla="*/ 109728 h 1572768"/>
              <a:gd name="connsiteX19" fmla="*/ 579120 w 1225296"/>
              <a:gd name="connsiteY19" fmla="*/ 18288 h 1572768"/>
              <a:gd name="connsiteX20" fmla="*/ 426720 w 1225296"/>
              <a:gd name="connsiteY20" fmla="*/ 0 h 1572768"/>
              <a:gd name="connsiteX21" fmla="*/ 256032 w 1225296"/>
              <a:gd name="connsiteY21" fmla="*/ 91440 h 1572768"/>
              <a:gd name="connsiteX0" fmla="*/ 274320 w 1225296"/>
              <a:gd name="connsiteY0" fmla="*/ 140208 h 1572768"/>
              <a:gd name="connsiteX1" fmla="*/ 140208 w 1225296"/>
              <a:gd name="connsiteY1" fmla="*/ 170688 h 1572768"/>
              <a:gd name="connsiteX2" fmla="*/ 60960 w 1225296"/>
              <a:gd name="connsiteY2" fmla="*/ 262128 h 1572768"/>
              <a:gd name="connsiteX3" fmla="*/ 0 w 1225296"/>
              <a:gd name="connsiteY3" fmla="*/ 518160 h 1572768"/>
              <a:gd name="connsiteX4" fmla="*/ 91440 w 1225296"/>
              <a:gd name="connsiteY4" fmla="*/ 957072 h 1572768"/>
              <a:gd name="connsiteX5" fmla="*/ 213360 w 1225296"/>
              <a:gd name="connsiteY5" fmla="*/ 1432560 h 1572768"/>
              <a:gd name="connsiteX6" fmla="*/ 335280 w 1225296"/>
              <a:gd name="connsiteY6" fmla="*/ 1524000 h 1572768"/>
              <a:gd name="connsiteX7" fmla="*/ 518160 w 1225296"/>
              <a:gd name="connsiteY7" fmla="*/ 1572768 h 1572768"/>
              <a:gd name="connsiteX8" fmla="*/ 993648 w 1225296"/>
              <a:gd name="connsiteY8" fmla="*/ 1383792 h 1572768"/>
              <a:gd name="connsiteX9" fmla="*/ 1085088 w 1225296"/>
              <a:gd name="connsiteY9" fmla="*/ 1267968 h 1572768"/>
              <a:gd name="connsiteX10" fmla="*/ 1152144 w 1225296"/>
              <a:gd name="connsiteY10" fmla="*/ 755904 h 1572768"/>
              <a:gd name="connsiteX11" fmla="*/ 1225296 w 1225296"/>
              <a:gd name="connsiteY11" fmla="*/ 1207008 h 1572768"/>
              <a:gd name="connsiteX12" fmla="*/ 1188720 w 1225296"/>
              <a:gd name="connsiteY12" fmla="*/ 646176 h 1572768"/>
              <a:gd name="connsiteX13" fmla="*/ 1091184 w 1225296"/>
              <a:gd name="connsiteY13" fmla="*/ 694944 h 1572768"/>
              <a:gd name="connsiteX14" fmla="*/ 1024128 w 1225296"/>
              <a:gd name="connsiteY14" fmla="*/ 609600 h 1572768"/>
              <a:gd name="connsiteX15" fmla="*/ 932688 w 1225296"/>
              <a:gd name="connsiteY15" fmla="*/ 499872 h 1572768"/>
              <a:gd name="connsiteX16" fmla="*/ 829056 w 1225296"/>
              <a:gd name="connsiteY16" fmla="*/ 640080 h 1572768"/>
              <a:gd name="connsiteX17" fmla="*/ 725424 w 1225296"/>
              <a:gd name="connsiteY17" fmla="*/ 109728 h 1572768"/>
              <a:gd name="connsiteX18" fmla="*/ 579120 w 1225296"/>
              <a:gd name="connsiteY18" fmla="*/ 18288 h 1572768"/>
              <a:gd name="connsiteX19" fmla="*/ 426720 w 1225296"/>
              <a:gd name="connsiteY19" fmla="*/ 0 h 1572768"/>
              <a:gd name="connsiteX20" fmla="*/ 256032 w 1225296"/>
              <a:gd name="connsiteY20" fmla="*/ 91440 h 1572768"/>
              <a:gd name="connsiteX0" fmla="*/ 274320 w 1225296"/>
              <a:gd name="connsiteY0" fmla="*/ 140208 h 1572768"/>
              <a:gd name="connsiteX1" fmla="*/ 140208 w 1225296"/>
              <a:gd name="connsiteY1" fmla="*/ 170688 h 1572768"/>
              <a:gd name="connsiteX2" fmla="*/ 60960 w 1225296"/>
              <a:gd name="connsiteY2" fmla="*/ 262128 h 1572768"/>
              <a:gd name="connsiteX3" fmla="*/ 0 w 1225296"/>
              <a:gd name="connsiteY3" fmla="*/ 518160 h 1572768"/>
              <a:gd name="connsiteX4" fmla="*/ 91440 w 1225296"/>
              <a:gd name="connsiteY4" fmla="*/ 957072 h 1572768"/>
              <a:gd name="connsiteX5" fmla="*/ 213360 w 1225296"/>
              <a:gd name="connsiteY5" fmla="*/ 1432560 h 1572768"/>
              <a:gd name="connsiteX6" fmla="*/ 335280 w 1225296"/>
              <a:gd name="connsiteY6" fmla="*/ 1524000 h 1572768"/>
              <a:gd name="connsiteX7" fmla="*/ 518160 w 1225296"/>
              <a:gd name="connsiteY7" fmla="*/ 1572768 h 1572768"/>
              <a:gd name="connsiteX8" fmla="*/ 993648 w 1225296"/>
              <a:gd name="connsiteY8" fmla="*/ 1383792 h 1572768"/>
              <a:gd name="connsiteX9" fmla="*/ 1085088 w 1225296"/>
              <a:gd name="connsiteY9" fmla="*/ 1267968 h 1572768"/>
              <a:gd name="connsiteX10" fmla="*/ 1152144 w 1225296"/>
              <a:gd name="connsiteY10" fmla="*/ 755904 h 1572768"/>
              <a:gd name="connsiteX11" fmla="*/ 1225296 w 1225296"/>
              <a:gd name="connsiteY11" fmla="*/ 1207008 h 1572768"/>
              <a:gd name="connsiteX12" fmla="*/ 1091184 w 1225296"/>
              <a:gd name="connsiteY12" fmla="*/ 694944 h 1572768"/>
              <a:gd name="connsiteX13" fmla="*/ 1024128 w 1225296"/>
              <a:gd name="connsiteY13" fmla="*/ 609600 h 1572768"/>
              <a:gd name="connsiteX14" fmla="*/ 932688 w 1225296"/>
              <a:gd name="connsiteY14" fmla="*/ 499872 h 1572768"/>
              <a:gd name="connsiteX15" fmla="*/ 829056 w 1225296"/>
              <a:gd name="connsiteY15" fmla="*/ 640080 h 1572768"/>
              <a:gd name="connsiteX16" fmla="*/ 725424 w 1225296"/>
              <a:gd name="connsiteY16" fmla="*/ 109728 h 1572768"/>
              <a:gd name="connsiteX17" fmla="*/ 579120 w 1225296"/>
              <a:gd name="connsiteY17" fmla="*/ 18288 h 1572768"/>
              <a:gd name="connsiteX18" fmla="*/ 426720 w 1225296"/>
              <a:gd name="connsiteY18" fmla="*/ 0 h 1572768"/>
              <a:gd name="connsiteX19" fmla="*/ 256032 w 1225296"/>
              <a:gd name="connsiteY19" fmla="*/ 91440 h 1572768"/>
              <a:gd name="connsiteX0" fmla="*/ 274320 w 1225296"/>
              <a:gd name="connsiteY0" fmla="*/ 140208 h 1572768"/>
              <a:gd name="connsiteX1" fmla="*/ 140208 w 1225296"/>
              <a:gd name="connsiteY1" fmla="*/ 170688 h 1572768"/>
              <a:gd name="connsiteX2" fmla="*/ 60960 w 1225296"/>
              <a:gd name="connsiteY2" fmla="*/ 262128 h 1572768"/>
              <a:gd name="connsiteX3" fmla="*/ 0 w 1225296"/>
              <a:gd name="connsiteY3" fmla="*/ 518160 h 1572768"/>
              <a:gd name="connsiteX4" fmla="*/ 91440 w 1225296"/>
              <a:gd name="connsiteY4" fmla="*/ 957072 h 1572768"/>
              <a:gd name="connsiteX5" fmla="*/ 213360 w 1225296"/>
              <a:gd name="connsiteY5" fmla="*/ 1432560 h 1572768"/>
              <a:gd name="connsiteX6" fmla="*/ 335280 w 1225296"/>
              <a:gd name="connsiteY6" fmla="*/ 1524000 h 1572768"/>
              <a:gd name="connsiteX7" fmla="*/ 518160 w 1225296"/>
              <a:gd name="connsiteY7" fmla="*/ 1572768 h 1572768"/>
              <a:gd name="connsiteX8" fmla="*/ 993648 w 1225296"/>
              <a:gd name="connsiteY8" fmla="*/ 1383792 h 1572768"/>
              <a:gd name="connsiteX9" fmla="*/ 1085088 w 1225296"/>
              <a:gd name="connsiteY9" fmla="*/ 1267968 h 1572768"/>
              <a:gd name="connsiteX10" fmla="*/ 1225296 w 1225296"/>
              <a:gd name="connsiteY10" fmla="*/ 1207008 h 1572768"/>
              <a:gd name="connsiteX11" fmla="*/ 1091184 w 1225296"/>
              <a:gd name="connsiteY11" fmla="*/ 694944 h 1572768"/>
              <a:gd name="connsiteX12" fmla="*/ 1024128 w 1225296"/>
              <a:gd name="connsiteY12" fmla="*/ 609600 h 1572768"/>
              <a:gd name="connsiteX13" fmla="*/ 932688 w 1225296"/>
              <a:gd name="connsiteY13" fmla="*/ 499872 h 1572768"/>
              <a:gd name="connsiteX14" fmla="*/ 829056 w 1225296"/>
              <a:gd name="connsiteY14" fmla="*/ 640080 h 1572768"/>
              <a:gd name="connsiteX15" fmla="*/ 725424 w 1225296"/>
              <a:gd name="connsiteY15" fmla="*/ 109728 h 1572768"/>
              <a:gd name="connsiteX16" fmla="*/ 579120 w 1225296"/>
              <a:gd name="connsiteY16" fmla="*/ 18288 h 1572768"/>
              <a:gd name="connsiteX17" fmla="*/ 426720 w 1225296"/>
              <a:gd name="connsiteY17" fmla="*/ 0 h 1572768"/>
              <a:gd name="connsiteX18" fmla="*/ 256032 w 1225296"/>
              <a:gd name="connsiteY18" fmla="*/ 91440 h 1572768"/>
              <a:gd name="connsiteX0" fmla="*/ 274320 w 1225296"/>
              <a:gd name="connsiteY0" fmla="*/ 140208 h 1572768"/>
              <a:gd name="connsiteX1" fmla="*/ 140208 w 1225296"/>
              <a:gd name="connsiteY1" fmla="*/ 170688 h 1572768"/>
              <a:gd name="connsiteX2" fmla="*/ 60960 w 1225296"/>
              <a:gd name="connsiteY2" fmla="*/ 262128 h 1572768"/>
              <a:gd name="connsiteX3" fmla="*/ 0 w 1225296"/>
              <a:gd name="connsiteY3" fmla="*/ 518160 h 1572768"/>
              <a:gd name="connsiteX4" fmla="*/ 91440 w 1225296"/>
              <a:gd name="connsiteY4" fmla="*/ 957072 h 1572768"/>
              <a:gd name="connsiteX5" fmla="*/ 213360 w 1225296"/>
              <a:gd name="connsiteY5" fmla="*/ 1432560 h 1572768"/>
              <a:gd name="connsiteX6" fmla="*/ 335280 w 1225296"/>
              <a:gd name="connsiteY6" fmla="*/ 1524000 h 1572768"/>
              <a:gd name="connsiteX7" fmla="*/ 518160 w 1225296"/>
              <a:gd name="connsiteY7" fmla="*/ 1572768 h 1572768"/>
              <a:gd name="connsiteX8" fmla="*/ 993648 w 1225296"/>
              <a:gd name="connsiteY8" fmla="*/ 1383792 h 1572768"/>
              <a:gd name="connsiteX9" fmla="*/ 1085088 w 1225296"/>
              <a:gd name="connsiteY9" fmla="*/ 1267968 h 1572768"/>
              <a:gd name="connsiteX10" fmla="*/ 1225296 w 1225296"/>
              <a:gd name="connsiteY10" fmla="*/ 1207008 h 1572768"/>
              <a:gd name="connsiteX11" fmla="*/ 1207008 w 1225296"/>
              <a:gd name="connsiteY11" fmla="*/ 701040 h 1572768"/>
              <a:gd name="connsiteX12" fmla="*/ 1024128 w 1225296"/>
              <a:gd name="connsiteY12" fmla="*/ 609600 h 1572768"/>
              <a:gd name="connsiteX13" fmla="*/ 932688 w 1225296"/>
              <a:gd name="connsiteY13" fmla="*/ 499872 h 1572768"/>
              <a:gd name="connsiteX14" fmla="*/ 829056 w 1225296"/>
              <a:gd name="connsiteY14" fmla="*/ 640080 h 1572768"/>
              <a:gd name="connsiteX15" fmla="*/ 725424 w 1225296"/>
              <a:gd name="connsiteY15" fmla="*/ 109728 h 1572768"/>
              <a:gd name="connsiteX16" fmla="*/ 579120 w 1225296"/>
              <a:gd name="connsiteY16" fmla="*/ 18288 h 1572768"/>
              <a:gd name="connsiteX17" fmla="*/ 426720 w 1225296"/>
              <a:gd name="connsiteY17" fmla="*/ 0 h 1572768"/>
              <a:gd name="connsiteX18" fmla="*/ 256032 w 1225296"/>
              <a:gd name="connsiteY18" fmla="*/ 91440 h 1572768"/>
              <a:gd name="connsiteX0" fmla="*/ 274320 w 1225296"/>
              <a:gd name="connsiteY0" fmla="*/ 140208 h 1572768"/>
              <a:gd name="connsiteX1" fmla="*/ 140208 w 1225296"/>
              <a:gd name="connsiteY1" fmla="*/ 170688 h 1572768"/>
              <a:gd name="connsiteX2" fmla="*/ 60960 w 1225296"/>
              <a:gd name="connsiteY2" fmla="*/ 262128 h 1572768"/>
              <a:gd name="connsiteX3" fmla="*/ 0 w 1225296"/>
              <a:gd name="connsiteY3" fmla="*/ 518160 h 1572768"/>
              <a:gd name="connsiteX4" fmla="*/ 91440 w 1225296"/>
              <a:gd name="connsiteY4" fmla="*/ 957072 h 1572768"/>
              <a:gd name="connsiteX5" fmla="*/ 213360 w 1225296"/>
              <a:gd name="connsiteY5" fmla="*/ 1432560 h 1572768"/>
              <a:gd name="connsiteX6" fmla="*/ 335280 w 1225296"/>
              <a:gd name="connsiteY6" fmla="*/ 1524000 h 1572768"/>
              <a:gd name="connsiteX7" fmla="*/ 518160 w 1225296"/>
              <a:gd name="connsiteY7" fmla="*/ 1572768 h 1572768"/>
              <a:gd name="connsiteX8" fmla="*/ 993648 w 1225296"/>
              <a:gd name="connsiteY8" fmla="*/ 1383792 h 1572768"/>
              <a:gd name="connsiteX9" fmla="*/ 1085088 w 1225296"/>
              <a:gd name="connsiteY9" fmla="*/ 1267968 h 1572768"/>
              <a:gd name="connsiteX10" fmla="*/ 1225296 w 1225296"/>
              <a:gd name="connsiteY10" fmla="*/ 1207008 h 1572768"/>
              <a:gd name="connsiteX11" fmla="*/ 1207008 w 1225296"/>
              <a:gd name="connsiteY11" fmla="*/ 701040 h 1572768"/>
              <a:gd name="connsiteX12" fmla="*/ 1024128 w 1225296"/>
              <a:gd name="connsiteY12" fmla="*/ 609600 h 1572768"/>
              <a:gd name="connsiteX13" fmla="*/ 932688 w 1225296"/>
              <a:gd name="connsiteY13" fmla="*/ 499872 h 1572768"/>
              <a:gd name="connsiteX14" fmla="*/ 725424 w 1225296"/>
              <a:gd name="connsiteY14" fmla="*/ 109728 h 1572768"/>
              <a:gd name="connsiteX15" fmla="*/ 579120 w 1225296"/>
              <a:gd name="connsiteY15" fmla="*/ 18288 h 1572768"/>
              <a:gd name="connsiteX16" fmla="*/ 426720 w 1225296"/>
              <a:gd name="connsiteY16" fmla="*/ 0 h 1572768"/>
              <a:gd name="connsiteX17" fmla="*/ 256032 w 1225296"/>
              <a:gd name="connsiteY17" fmla="*/ 91440 h 1572768"/>
              <a:gd name="connsiteX0" fmla="*/ 274320 w 1225296"/>
              <a:gd name="connsiteY0" fmla="*/ 140208 h 1572768"/>
              <a:gd name="connsiteX1" fmla="*/ 140208 w 1225296"/>
              <a:gd name="connsiteY1" fmla="*/ 170688 h 1572768"/>
              <a:gd name="connsiteX2" fmla="*/ 60960 w 1225296"/>
              <a:gd name="connsiteY2" fmla="*/ 262128 h 1572768"/>
              <a:gd name="connsiteX3" fmla="*/ 0 w 1225296"/>
              <a:gd name="connsiteY3" fmla="*/ 518160 h 1572768"/>
              <a:gd name="connsiteX4" fmla="*/ 91440 w 1225296"/>
              <a:gd name="connsiteY4" fmla="*/ 957072 h 1572768"/>
              <a:gd name="connsiteX5" fmla="*/ 213360 w 1225296"/>
              <a:gd name="connsiteY5" fmla="*/ 1432560 h 1572768"/>
              <a:gd name="connsiteX6" fmla="*/ 335280 w 1225296"/>
              <a:gd name="connsiteY6" fmla="*/ 1524000 h 1572768"/>
              <a:gd name="connsiteX7" fmla="*/ 518160 w 1225296"/>
              <a:gd name="connsiteY7" fmla="*/ 1572768 h 1572768"/>
              <a:gd name="connsiteX8" fmla="*/ 993648 w 1225296"/>
              <a:gd name="connsiteY8" fmla="*/ 1383792 h 1572768"/>
              <a:gd name="connsiteX9" fmla="*/ 1085088 w 1225296"/>
              <a:gd name="connsiteY9" fmla="*/ 1267968 h 1572768"/>
              <a:gd name="connsiteX10" fmla="*/ 1225296 w 1225296"/>
              <a:gd name="connsiteY10" fmla="*/ 1207008 h 1572768"/>
              <a:gd name="connsiteX11" fmla="*/ 1207008 w 1225296"/>
              <a:gd name="connsiteY11" fmla="*/ 701040 h 1572768"/>
              <a:gd name="connsiteX12" fmla="*/ 1024128 w 1225296"/>
              <a:gd name="connsiteY12" fmla="*/ 609600 h 1572768"/>
              <a:gd name="connsiteX13" fmla="*/ 725424 w 1225296"/>
              <a:gd name="connsiteY13" fmla="*/ 109728 h 1572768"/>
              <a:gd name="connsiteX14" fmla="*/ 579120 w 1225296"/>
              <a:gd name="connsiteY14" fmla="*/ 18288 h 1572768"/>
              <a:gd name="connsiteX15" fmla="*/ 426720 w 1225296"/>
              <a:gd name="connsiteY15" fmla="*/ 0 h 1572768"/>
              <a:gd name="connsiteX16" fmla="*/ 256032 w 1225296"/>
              <a:gd name="connsiteY16" fmla="*/ 91440 h 157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5296" h="1572768">
                <a:moveTo>
                  <a:pt x="274320" y="140208"/>
                </a:moveTo>
                <a:lnTo>
                  <a:pt x="140208" y="170688"/>
                </a:lnTo>
                <a:lnTo>
                  <a:pt x="60960" y="262128"/>
                </a:lnTo>
                <a:lnTo>
                  <a:pt x="0" y="518160"/>
                </a:lnTo>
                <a:lnTo>
                  <a:pt x="91440" y="957072"/>
                </a:lnTo>
                <a:lnTo>
                  <a:pt x="213360" y="1432560"/>
                </a:lnTo>
                <a:lnTo>
                  <a:pt x="335280" y="1524000"/>
                </a:lnTo>
                <a:lnTo>
                  <a:pt x="518160" y="1572768"/>
                </a:lnTo>
                <a:lnTo>
                  <a:pt x="993648" y="1383792"/>
                </a:lnTo>
                <a:lnTo>
                  <a:pt x="1085088" y="1267968"/>
                </a:lnTo>
                <a:lnTo>
                  <a:pt x="1225296" y="1207008"/>
                </a:lnTo>
                <a:lnTo>
                  <a:pt x="1207008" y="701040"/>
                </a:lnTo>
                <a:lnTo>
                  <a:pt x="1024128" y="609600"/>
                </a:lnTo>
                <a:lnTo>
                  <a:pt x="725424" y="109728"/>
                </a:lnTo>
                <a:lnTo>
                  <a:pt x="579120" y="18288"/>
                </a:lnTo>
                <a:lnTo>
                  <a:pt x="426720" y="0"/>
                </a:lnTo>
                <a:lnTo>
                  <a:pt x="256032" y="91440"/>
                </a:lnTo>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83F34AD7-0E99-4C4B-9A33-B173CDBCEA54}"/>
              </a:ext>
            </a:extLst>
          </p:cNvPr>
          <p:cNvSpPr/>
          <p:nvPr/>
        </p:nvSpPr>
        <p:spPr>
          <a:xfrm rot="505465">
            <a:off x="4038600" y="1905000"/>
            <a:ext cx="539720" cy="707886"/>
          </a:xfrm>
          <a:prstGeom prst="rect">
            <a:avLst/>
          </a:prstGeom>
          <a:noFill/>
        </p:spPr>
        <p:txBody>
          <a:bodyPr wrap="square" lIns="91440" tIns="45720" rIns="91440" bIns="45720">
            <a:spAutoFit/>
          </a:bodyPr>
          <a:lstStyle/>
          <a:p>
            <a:pPr algn="ctr"/>
            <a:r>
              <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27" name="Rectangle 26">
            <a:extLst>
              <a:ext uri="{FF2B5EF4-FFF2-40B4-BE49-F238E27FC236}">
                <a16:creationId xmlns:a16="http://schemas.microsoft.com/office/drawing/2014/main" id="{557C0B17-1125-4186-8269-77F4C4014B1B}"/>
              </a:ext>
            </a:extLst>
          </p:cNvPr>
          <p:cNvSpPr/>
          <p:nvPr/>
        </p:nvSpPr>
        <p:spPr>
          <a:xfrm rot="2404448">
            <a:off x="4756905" y="2377495"/>
            <a:ext cx="497252" cy="707886"/>
          </a:xfrm>
          <a:prstGeom prst="rect">
            <a:avLst/>
          </a:prstGeom>
          <a:noFill/>
        </p:spPr>
        <p:txBody>
          <a:bodyPr wrap="square" lIns="91440" tIns="45720" rIns="91440" bIns="45720">
            <a:spAutoFit/>
          </a:bodyPr>
          <a:lstStyle/>
          <a:p>
            <a:pPr algn="ctr"/>
            <a:r>
              <a:rPr lang="en-US" sz="4000" b="1" dirty="0">
                <a:ln w="12700">
                  <a:solidFill>
                    <a:schemeClr val="bg1"/>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F</a:t>
            </a:r>
          </a:p>
        </p:txBody>
      </p:sp>
      <p:sp>
        <p:nvSpPr>
          <p:cNvPr id="8" name="Rectangle 7">
            <a:extLst>
              <a:ext uri="{FF2B5EF4-FFF2-40B4-BE49-F238E27FC236}">
                <a16:creationId xmlns:a16="http://schemas.microsoft.com/office/drawing/2014/main" id="{137B1621-248F-4F02-895B-F268E6F6C1EA}"/>
              </a:ext>
            </a:extLst>
          </p:cNvPr>
          <p:cNvSpPr/>
          <p:nvPr/>
        </p:nvSpPr>
        <p:spPr>
          <a:xfrm rot="728175">
            <a:off x="3878381" y="1892076"/>
            <a:ext cx="539720" cy="707886"/>
          </a:xfrm>
          <a:prstGeom prst="rect">
            <a:avLst/>
          </a:prstGeom>
          <a:noFill/>
        </p:spPr>
        <p:txBody>
          <a:bodyPr wrap="square" lIns="91440" tIns="45720" rIns="91440" bIns="45720">
            <a:spAutoFit/>
          </a:bodyPr>
          <a:lstStyle/>
          <a:p>
            <a:pPr algn="ctr"/>
            <a:r>
              <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p>
        </p:txBody>
      </p:sp>
    </p:spTree>
    <p:extLst>
      <p:ext uri="{BB962C8B-B14F-4D97-AF65-F5344CB8AC3E}">
        <p14:creationId xmlns:p14="http://schemas.microsoft.com/office/powerpoint/2010/main" val="17836566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Jue\DoW\Maps\Citadel of the Planes\citadel-06-elys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 y="914400"/>
            <a:ext cx="9098508" cy="5715000"/>
          </a:xfrm>
          <a:prstGeom prst="rect">
            <a:avLst/>
          </a:prstGeom>
          <a:gradFill flip="none" rotWithShape="1">
            <a:gsLst>
              <a:gs pos="0">
                <a:schemeClr val="accent1">
                  <a:lumMod val="5000"/>
                  <a:lumOff val="95000"/>
                </a:schemeClr>
              </a:gs>
              <a:gs pos="86000">
                <a:srgbClr val="FFFF00">
                  <a:alpha val="31000"/>
                </a:srgbClr>
              </a:gs>
            </a:gsLst>
            <a:path path="circle">
              <a:fillToRect l="50000" t="50000" r="50000" b="50000"/>
            </a:path>
            <a:tileRect/>
          </a:gradFill>
        </p:spPr>
      </p:pic>
      <p:sp>
        <p:nvSpPr>
          <p:cNvPr id="3" name="Freeform: Shape 2">
            <a:extLst>
              <a:ext uri="{FF2B5EF4-FFF2-40B4-BE49-F238E27FC236}">
                <a16:creationId xmlns:a16="http://schemas.microsoft.com/office/drawing/2014/main" id="{14A894DD-C1B3-4A42-B08D-251CBA90EED1}"/>
              </a:ext>
            </a:extLst>
          </p:cNvPr>
          <p:cNvSpPr/>
          <p:nvPr/>
        </p:nvSpPr>
        <p:spPr bwMode="auto">
          <a:xfrm>
            <a:off x="2881013" y="3371850"/>
            <a:ext cx="2857680" cy="2190750"/>
          </a:xfrm>
          <a:custGeom>
            <a:avLst/>
            <a:gdLst>
              <a:gd name="connsiteX0" fmla="*/ 1343025 w 6334125"/>
              <a:gd name="connsiteY0" fmla="*/ 152400 h 3333750"/>
              <a:gd name="connsiteX1" fmla="*/ 1057275 w 6334125"/>
              <a:gd name="connsiteY1" fmla="*/ 352425 h 3333750"/>
              <a:gd name="connsiteX2" fmla="*/ 1266825 w 6334125"/>
              <a:gd name="connsiteY2" fmla="*/ 542925 h 3333750"/>
              <a:gd name="connsiteX3" fmla="*/ 914400 w 6334125"/>
              <a:gd name="connsiteY3" fmla="*/ 676275 h 3333750"/>
              <a:gd name="connsiteX4" fmla="*/ 609600 w 6334125"/>
              <a:gd name="connsiteY4" fmla="*/ 523875 h 3333750"/>
              <a:gd name="connsiteX5" fmla="*/ 76200 w 6334125"/>
              <a:gd name="connsiteY5" fmla="*/ 781050 h 3333750"/>
              <a:gd name="connsiteX6" fmla="*/ 0 w 6334125"/>
              <a:gd name="connsiteY6" fmla="*/ 1581150 h 3333750"/>
              <a:gd name="connsiteX7" fmla="*/ 1238250 w 6334125"/>
              <a:gd name="connsiteY7" fmla="*/ 2190750 h 3333750"/>
              <a:gd name="connsiteX8" fmla="*/ 1333500 w 6334125"/>
              <a:gd name="connsiteY8" fmla="*/ 2571750 h 3333750"/>
              <a:gd name="connsiteX9" fmla="*/ 1819275 w 6334125"/>
              <a:gd name="connsiteY9" fmla="*/ 3200400 h 3333750"/>
              <a:gd name="connsiteX10" fmla="*/ 6334125 w 6334125"/>
              <a:gd name="connsiteY10" fmla="*/ 3333750 h 3333750"/>
              <a:gd name="connsiteX11" fmla="*/ 6334125 w 6334125"/>
              <a:gd name="connsiteY11" fmla="*/ 361950 h 3333750"/>
              <a:gd name="connsiteX12" fmla="*/ 1714500 w 6334125"/>
              <a:gd name="connsiteY12" fmla="*/ 0 h 3333750"/>
              <a:gd name="connsiteX13" fmla="*/ 1685925 w 6334125"/>
              <a:gd name="connsiteY13" fmla="*/ 714375 h 3333750"/>
              <a:gd name="connsiteX14" fmla="*/ 2019300 w 6334125"/>
              <a:gd name="connsiteY14" fmla="*/ 895350 h 3333750"/>
              <a:gd name="connsiteX15" fmla="*/ 1438275 w 6334125"/>
              <a:gd name="connsiteY15" fmla="*/ 847725 h 3333750"/>
              <a:gd name="connsiteX16" fmla="*/ 1343025 w 6334125"/>
              <a:gd name="connsiteY16" fmla="*/ 152400 h 3333750"/>
              <a:gd name="connsiteX0" fmla="*/ 1343025 w 6334125"/>
              <a:gd name="connsiteY0" fmla="*/ 152400 h 3333750"/>
              <a:gd name="connsiteX1" fmla="*/ 1057275 w 6334125"/>
              <a:gd name="connsiteY1" fmla="*/ 352425 h 3333750"/>
              <a:gd name="connsiteX2" fmla="*/ 1266825 w 6334125"/>
              <a:gd name="connsiteY2" fmla="*/ 542925 h 3333750"/>
              <a:gd name="connsiteX3" fmla="*/ 914400 w 6334125"/>
              <a:gd name="connsiteY3" fmla="*/ 676275 h 3333750"/>
              <a:gd name="connsiteX4" fmla="*/ 609600 w 6334125"/>
              <a:gd name="connsiteY4" fmla="*/ 523875 h 3333750"/>
              <a:gd name="connsiteX5" fmla="*/ 76200 w 6334125"/>
              <a:gd name="connsiteY5" fmla="*/ 781050 h 3333750"/>
              <a:gd name="connsiteX6" fmla="*/ 0 w 6334125"/>
              <a:gd name="connsiteY6" fmla="*/ 1581150 h 3333750"/>
              <a:gd name="connsiteX7" fmla="*/ 1238250 w 6334125"/>
              <a:gd name="connsiteY7" fmla="*/ 2190750 h 3333750"/>
              <a:gd name="connsiteX8" fmla="*/ 1333500 w 6334125"/>
              <a:gd name="connsiteY8" fmla="*/ 2571750 h 3333750"/>
              <a:gd name="connsiteX9" fmla="*/ 1819275 w 6334125"/>
              <a:gd name="connsiteY9" fmla="*/ 3200400 h 3333750"/>
              <a:gd name="connsiteX10" fmla="*/ 6334125 w 6334125"/>
              <a:gd name="connsiteY10" fmla="*/ 3333750 h 3333750"/>
              <a:gd name="connsiteX11" fmla="*/ 6334125 w 6334125"/>
              <a:gd name="connsiteY11" fmla="*/ 361950 h 3333750"/>
              <a:gd name="connsiteX12" fmla="*/ 1714500 w 6334125"/>
              <a:gd name="connsiteY12" fmla="*/ 0 h 3333750"/>
              <a:gd name="connsiteX13" fmla="*/ 1685925 w 6334125"/>
              <a:gd name="connsiteY13" fmla="*/ 714375 h 3333750"/>
              <a:gd name="connsiteX14" fmla="*/ 2019300 w 6334125"/>
              <a:gd name="connsiteY14" fmla="*/ 895350 h 3333750"/>
              <a:gd name="connsiteX15" fmla="*/ 1343025 w 6334125"/>
              <a:gd name="connsiteY15" fmla="*/ 838200 h 3333750"/>
              <a:gd name="connsiteX16" fmla="*/ 1343025 w 6334125"/>
              <a:gd name="connsiteY16" fmla="*/ 152400 h 3333750"/>
              <a:gd name="connsiteX0" fmla="*/ 1343025 w 6334125"/>
              <a:gd name="connsiteY0" fmla="*/ 152400 h 3333750"/>
              <a:gd name="connsiteX1" fmla="*/ 1057275 w 6334125"/>
              <a:gd name="connsiteY1" fmla="*/ 352425 h 3333750"/>
              <a:gd name="connsiteX2" fmla="*/ 1266825 w 6334125"/>
              <a:gd name="connsiteY2" fmla="*/ 542925 h 3333750"/>
              <a:gd name="connsiteX3" fmla="*/ 914400 w 6334125"/>
              <a:gd name="connsiteY3" fmla="*/ 676275 h 3333750"/>
              <a:gd name="connsiteX4" fmla="*/ 609600 w 6334125"/>
              <a:gd name="connsiteY4" fmla="*/ 523875 h 3333750"/>
              <a:gd name="connsiteX5" fmla="*/ 76200 w 6334125"/>
              <a:gd name="connsiteY5" fmla="*/ 781050 h 3333750"/>
              <a:gd name="connsiteX6" fmla="*/ 0 w 6334125"/>
              <a:gd name="connsiteY6" fmla="*/ 1581150 h 3333750"/>
              <a:gd name="connsiteX7" fmla="*/ 1238250 w 6334125"/>
              <a:gd name="connsiteY7" fmla="*/ 2190750 h 3333750"/>
              <a:gd name="connsiteX8" fmla="*/ 1333500 w 6334125"/>
              <a:gd name="connsiteY8" fmla="*/ 2571750 h 3333750"/>
              <a:gd name="connsiteX9" fmla="*/ 1819275 w 6334125"/>
              <a:gd name="connsiteY9" fmla="*/ 3200400 h 3333750"/>
              <a:gd name="connsiteX10" fmla="*/ 6334125 w 6334125"/>
              <a:gd name="connsiteY10" fmla="*/ 3333750 h 3333750"/>
              <a:gd name="connsiteX11" fmla="*/ 6334125 w 6334125"/>
              <a:gd name="connsiteY11" fmla="*/ 361950 h 3333750"/>
              <a:gd name="connsiteX12" fmla="*/ 1714500 w 6334125"/>
              <a:gd name="connsiteY12" fmla="*/ 0 h 3333750"/>
              <a:gd name="connsiteX13" fmla="*/ 1685925 w 6334125"/>
              <a:gd name="connsiteY13" fmla="*/ 714375 h 3333750"/>
              <a:gd name="connsiteX14" fmla="*/ 2019300 w 6334125"/>
              <a:gd name="connsiteY14" fmla="*/ 895350 h 3333750"/>
              <a:gd name="connsiteX15" fmla="*/ 1343025 w 6334125"/>
              <a:gd name="connsiteY15" fmla="*/ 838200 h 3333750"/>
              <a:gd name="connsiteX16" fmla="*/ 1343025 w 6334125"/>
              <a:gd name="connsiteY16" fmla="*/ 152400 h 3333750"/>
              <a:gd name="connsiteX0" fmla="*/ 1343025 w 6334125"/>
              <a:gd name="connsiteY0" fmla="*/ 152400 h 3333750"/>
              <a:gd name="connsiteX1" fmla="*/ 1057275 w 6334125"/>
              <a:gd name="connsiteY1" fmla="*/ 352425 h 3333750"/>
              <a:gd name="connsiteX2" fmla="*/ 1266825 w 6334125"/>
              <a:gd name="connsiteY2" fmla="*/ 542925 h 3333750"/>
              <a:gd name="connsiteX3" fmla="*/ 914400 w 6334125"/>
              <a:gd name="connsiteY3" fmla="*/ 676275 h 3333750"/>
              <a:gd name="connsiteX4" fmla="*/ 609600 w 6334125"/>
              <a:gd name="connsiteY4" fmla="*/ 523875 h 3333750"/>
              <a:gd name="connsiteX5" fmla="*/ 76200 w 6334125"/>
              <a:gd name="connsiteY5" fmla="*/ 781050 h 3333750"/>
              <a:gd name="connsiteX6" fmla="*/ 0 w 6334125"/>
              <a:gd name="connsiteY6" fmla="*/ 1581150 h 3333750"/>
              <a:gd name="connsiteX7" fmla="*/ 1238250 w 6334125"/>
              <a:gd name="connsiteY7" fmla="*/ 2190750 h 3333750"/>
              <a:gd name="connsiteX8" fmla="*/ 1333500 w 6334125"/>
              <a:gd name="connsiteY8" fmla="*/ 2571750 h 3333750"/>
              <a:gd name="connsiteX9" fmla="*/ 6334125 w 6334125"/>
              <a:gd name="connsiteY9" fmla="*/ 3333750 h 3333750"/>
              <a:gd name="connsiteX10" fmla="*/ 6334125 w 6334125"/>
              <a:gd name="connsiteY10" fmla="*/ 361950 h 3333750"/>
              <a:gd name="connsiteX11" fmla="*/ 1714500 w 6334125"/>
              <a:gd name="connsiteY11" fmla="*/ 0 h 3333750"/>
              <a:gd name="connsiteX12" fmla="*/ 1685925 w 6334125"/>
              <a:gd name="connsiteY12" fmla="*/ 714375 h 3333750"/>
              <a:gd name="connsiteX13" fmla="*/ 2019300 w 6334125"/>
              <a:gd name="connsiteY13" fmla="*/ 895350 h 3333750"/>
              <a:gd name="connsiteX14" fmla="*/ 1343025 w 6334125"/>
              <a:gd name="connsiteY14" fmla="*/ 838200 h 3333750"/>
              <a:gd name="connsiteX15" fmla="*/ 1343025 w 6334125"/>
              <a:gd name="connsiteY15" fmla="*/ 152400 h 3333750"/>
              <a:gd name="connsiteX0" fmla="*/ 1343025 w 6334125"/>
              <a:gd name="connsiteY0" fmla="*/ 152400 h 3333750"/>
              <a:gd name="connsiteX1" fmla="*/ 1057275 w 6334125"/>
              <a:gd name="connsiteY1" fmla="*/ 352425 h 3333750"/>
              <a:gd name="connsiteX2" fmla="*/ 1266825 w 6334125"/>
              <a:gd name="connsiteY2" fmla="*/ 542925 h 3333750"/>
              <a:gd name="connsiteX3" fmla="*/ 914400 w 6334125"/>
              <a:gd name="connsiteY3" fmla="*/ 676275 h 3333750"/>
              <a:gd name="connsiteX4" fmla="*/ 609600 w 6334125"/>
              <a:gd name="connsiteY4" fmla="*/ 523875 h 3333750"/>
              <a:gd name="connsiteX5" fmla="*/ 76200 w 6334125"/>
              <a:gd name="connsiteY5" fmla="*/ 781050 h 3333750"/>
              <a:gd name="connsiteX6" fmla="*/ 0 w 6334125"/>
              <a:gd name="connsiteY6" fmla="*/ 1581150 h 3333750"/>
              <a:gd name="connsiteX7" fmla="*/ 1238250 w 6334125"/>
              <a:gd name="connsiteY7" fmla="*/ 2190750 h 3333750"/>
              <a:gd name="connsiteX8" fmla="*/ 1333500 w 6334125"/>
              <a:gd name="connsiteY8" fmla="*/ 2571750 h 3333750"/>
              <a:gd name="connsiteX9" fmla="*/ 6334125 w 6334125"/>
              <a:gd name="connsiteY9" fmla="*/ 3333750 h 3333750"/>
              <a:gd name="connsiteX10" fmla="*/ 6334125 w 6334125"/>
              <a:gd name="connsiteY10" fmla="*/ 361950 h 3333750"/>
              <a:gd name="connsiteX11" fmla="*/ 1714500 w 6334125"/>
              <a:gd name="connsiteY11" fmla="*/ 0 h 3333750"/>
              <a:gd name="connsiteX12" fmla="*/ 1685925 w 6334125"/>
              <a:gd name="connsiteY12" fmla="*/ 714375 h 3333750"/>
              <a:gd name="connsiteX13" fmla="*/ 2019300 w 6334125"/>
              <a:gd name="connsiteY13" fmla="*/ 895350 h 3333750"/>
              <a:gd name="connsiteX14" fmla="*/ 1343025 w 6334125"/>
              <a:gd name="connsiteY14" fmla="*/ 838200 h 3333750"/>
              <a:gd name="connsiteX15" fmla="*/ 1343025 w 6334125"/>
              <a:gd name="connsiteY15" fmla="*/ 152400 h 3333750"/>
              <a:gd name="connsiteX0" fmla="*/ 1343025 w 6334125"/>
              <a:gd name="connsiteY0" fmla="*/ 152400 h 3333750"/>
              <a:gd name="connsiteX1" fmla="*/ 1057275 w 6334125"/>
              <a:gd name="connsiteY1" fmla="*/ 352425 h 3333750"/>
              <a:gd name="connsiteX2" fmla="*/ 1266825 w 6334125"/>
              <a:gd name="connsiteY2" fmla="*/ 542925 h 3333750"/>
              <a:gd name="connsiteX3" fmla="*/ 914400 w 6334125"/>
              <a:gd name="connsiteY3" fmla="*/ 676275 h 3333750"/>
              <a:gd name="connsiteX4" fmla="*/ 609600 w 6334125"/>
              <a:gd name="connsiteY4" fmla="*/ 523875 h 3333750"/>
              <a:gd name="connsiteX5" fmla="*/ 76200 w 6334125"/>
              <a:gd name="connsiteY5" fmla="*/ 781050 h 3333750"/>
              <a:gd name="connsiteX6" fmla="*/ 0 w 6334125"/>
              <a:gd name="connsiteY6" fmla="*/ 1581150 h 3333750"/>
              <a:gd name="connsiteX7" fmla="*/ 1238250 w 6334125"/>
              <a:gd name="connsiteY7" fmla="*/ 2190750 h 3333750"/>
              <a:gd name="connsiteX8" fmla="*/ 1333500 w 6334125"/>
              <a:gd name="connsiteY8" fmla="*/ 2571750 h 3333750"/>
              <a:gd name="connsiteX9" fmla="*/ 6334125 w 6334125"/>
              <a:gd name="connsiteY9" fmla="*/ 3333750 h 3333750"/>
              <a:gd name="connsiteX10" fmla="*/ 2857680 w 6334125"/>
              <a:gd name="connsiteY10" fmla="*/ 1310856 h 3333750"/>
              <a:gd name="connsiteX11" fmla="*/ 1714500 w 6334125"/>
              <a:gd name="connsiteY11" fmla="*/ 0 h 3333750"/>
              <a:gd name="connsiteX12" fmla="*/ 1685925 w 6334125"/>
              <a:gd name="connsiteY12" fmla="*/ 714375 h 3333750"/>
              <a:gd name="connsiteX13" fmla="*/ 2019300 w 6334125"/>
              <a:gd name="connsiteY13" fmla="*/ 895350 h 3333750"/>
              <a:gd name="connsiteX14" fmla="*/ 1343025 w 6334125"/>
              <a:gd name="connsiteY14" fmla="*/ 838200 h 3333750"/>
              <a:gd name="connsiteX15" fmla="*/ 1343025 w 6334125"/>
              <a:gd name="connsiteY15" fmla="*/ 152400 h 3333750"/>
              <a:gd name="connsiteX0" fmla="*/ 1343025 w 2857680"/>
              <a:gd name="connsiteY0" fmla="*/ 152400 h 2571750"/>
              <a:gd name="connsiteX1" fmla="*/ 1057275 w 2857680"/>
              <a:gd name="connsiteY1" fmla="*/ 352425 h 2571750"/>
              <a:gd name="connsiteX2" fmla="*/ 1266825 w 2857680"/>
              <a:gd name="connsiteY2" fmla="*/ 542925 h 2571750"/>
              <a:gd name="connsiteX3" fmla="*/ 914400 w 2857680"/>
              <a:gd name="connsiteY3" fmla="*/ 676275 h 2571750"/>
              <a:gd name="connsiteX4" fmla="*/ 609600 w 2857680"/>
              <a:gd name="connsiteY4" fmla="*/ 523875 h 2571750"/>
              <a:gd name="connsiteX5" fmla="*/ 76200 w 2857680"/>
              <a:gd name="connsiteY5" fmla="*/ 781050 h 2571750"/>
              <a:gd name="connsiteX6" fmla="*/ 0 w 2857680"/>
              <a:gd name="connsiteY6" fmla="*/ 1581150 h 2571750"/>
              <a:gd name="connsiteX7" fmla="*/ 1238250 w 2857680"/>
              <a:gd name="connsiteY7" fmla="*/ 2190750 h 2571750"/>
              <a:gd name="connsiteX8" fmla="*/ 1333500 w 2857680"/>
              <a:gd name="connsiteY8" fmla="*/ 2571750 h 2571750"/>
              <a:gd name="connsiteX9" fmla="*/ 2857680 w 2857680"/>
              <a:gd name="connsiteY9" fmla="*/ 1310856 h 2571750"/>
              <a:gd name="connsiteX10" fmla="*/ 1714500 w 2857680"/>
              <a:gd name="connsiteY10" fmla="*/ 0 h 2571750"/>
              <a:gd name="connsiteX11" fmla="*/ 1685925 w 2857680"/>
              <a:gd name="connsiteY11" fmla="*/ 714375 h 2571750"/>
              <a:gd name="connsiteX12" fmla="*/ 2019300 w 2857680"/>
              <a:gd name="connsiteY12" fmla="*/ 895350 h 2571750"/>
              <a:gd name="connsiteX13" fmla="*/ 1343025 w 2857680"/>
              <a:gd name="connsiteY13" fmla="*/ 838200 h 2571750"/>
              <a:gd name="connsiteX14" fmla="*/ 1343025 w 2857680"/>
              <a:gd name="connsiteY14" fmla="*/ 152400 h 2571750"/>
              <a:gd name="connsiteX0" fmla="*/ 1343025 w 2857680"/>
              <a:gd name="connsiteY0" fmla="*/ 152400 h 2338837"/>
              <a:gd name="connsiteX1" fmla="*/ 1057275 w 2857680"/>
              <a:gd name="connsiteY1" fmla="*/ 352425 h 2338837"/>
              <a:gd name="connsiteX2" fmla="*/ 1266825 w 2857680"/>
              <a:gd name="connsiteY2" fmla="*/ 542925 h 2338837"/>
              <a:gd name="connsiteX3" fmla="*/ 914400 w 2857680"/>
              <a:gd name="connsiteY3" fmla="*/ 676275 h 2338837"/>
              <a:gd name="connsiteX4" fmla="*/ 609600 w 2857680"/>
              <a:gd name="connsiteY4" fmla="*/ 523875 h 2338837"/>
              <a:gd name="connsiteX5" fmla="*/ 76200 w 2857680"/>
              <a:gd name="connsiteY5" fmla="*/ 781050 h 2338837"/>
              <a:gd name="connsiteX6" fmla="*/ 0 w 2857680"/>
              <a:gd name="connsiteY6" fmla="*/ 1581150 h 2338837"/>
              <a:gd name="connsiteX7" fmla="*/ 1238250 w 2857680"/>
              <a:gd name="connsiteY7" fmla="*/ 2190750 h 2338837"/>
              <a:gd name="connsiteX8" fmla="*/ 1928723 w 2857680"/>
              <a:gd name="connsiteY8" fmla="*/ 2338837 h 2338837"/>
              <a:gd name="connsiteX9" fmla="*/ 2857680 w 2857680"/>
              <a:gd name="connsiteY9" fmla="*/ 1310856 h 2338837"/>
              <a:gd name="connsiteX10" fmla="*/ 1714500 w 2857680"/>
              <a:gd name="connsiteY10" fmla="*/ 0 h 2338837"/>
              <a:gd name="connsiteX11" fmla="*/ 1685925 w 2857680"/>
              <a:gd name="connsiteY11" fmla="*/ 714375 h 2338837"/>
              <a:gd name="connsiteX12" fmla="*/ 2019300 w 2857680"/>
              <a:gd name="connsiteY12" fmla="*/ 895350 h 2338837"/>
              <a:gd name="connsiteX13" fmla="*/ 1343025 w 2857680"/>
              <a:gd name="connsiteY13" fmla="*/ 838200 h 2338837"/>
              <a:gd name="connsiteX14" fmla="*/ 1343025 w 2857680"/>
              <a:gd name="connsiteY14" fmla="*/ 152400 h 2338837"/>
              <a:gd name="connsiteX0" fmla="*/ 1343025 w 2857680"/>
              <a:gd name="connsiteY0" fmla="*/ 152400 h 2190750"/>
              <a:gd name="connsiteX1" fmla="*/ 1057275 w 2857680"/>
              <a:gd name="connsiteY1" fmla="*/ 352425 h 2190750"/>
              <a:gd name="connsiteX2" fmla="*/ 1266825 w 2857680"/>
              <a:gd name="connsiteY2" fmla="*/ 542925 h 2190750"/>
              <a:gd name="connsiteX3" fmla="*/ 914400 w 2857680"/>
              <a:gd name="connsiteY3" fmla="*/ 676275 h 2190750"/>
              <a:gd name="connsiteX4" fmla="*/ 609600 w 2857680"/>
              <a:gd name="connsiteY4" fmla="*/ 523875 h 2190750"/>
              <a:gd name="connsiteX5" fmla="*/ 76200 w 2857680"/>
              <a:gd name="connsiteY5" fmla="*/ 781050 h 2190750"/>
              <a:gd name="connsiteX6" fmla="*/ 0 w 2857680"/>
              <a:gd name="connsiteY6" fmla="*/ 1581150 h 2190750"/>
              <a:gd name="connsiteX7" fmla="*/ 1238250 w 2857680"/>
              <a:gd name="connsiteY7" fmla="*/ 2190750 h 2190750"/>
              <a:gd name="connsiteX8" fmla="*/ 2857680 w 2857680"/>
              <a:gd name="connsiteY8" fmla="*/ 1310856 h 2190750"/>
              <a:gd name="connsiteX9" fmla="*/ 1714500 w 2857680"/>
              <a:gd name="connsiteY9" fmla="*/ 0 h 2190750"/>
              <a:gd name="connsiteX10" fmla="*/ 1685925 w 2857680"/>
              <a:gd name="connsiteY10" fmla="*/ 714375 h 2190750"/>
              <a:gd name="connsiteX11" fmla="*/ 2019300 w 2857680"/>
              <a:gd name="connsiteY11" fmla="*/ 895350 h 2190750"/>
              <a:gd name="connsiteX12" fmla="*/ 1343025 w 2857680"/>
              <a:gd name="connsiteY12" fmla="*/ 838200 h 2190750"/>
              <a:gd name="connsiteX13" fmla="*/ 1343025 w 2857680"/>
              <a:gd name="connsiteY13" fmla="*/ 15240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680" h="2190750">
                <a:moveTo>
                  <a:pt x="1343025" y="152400"/>
                </a:moveTo>
                <a:lnTo>
                  <a:pt x="1057275" y="352425"/>
                </a:lnTo>
                <a:lnTo>
                  <a:pt x="1266825" y="542925"/>
                </a:lnTo>
                <a:lnTo>
                  <a:pt x="914400" y="676275"/>
                </a:lnTo>
                <a:lnTo>
                  <a:pt x="609600" y="523875"/>
                </a:lnTo>
                <a:lnTo>
                  <a:pt x="76200" y="781050"/>
                </a:lnTo>
                <a:lnTo>
                  <a:pt x="0" y="1581150"/>
                </a:lnTo>
                <a:lnTo>
                  <a:pt x="1238250" y="2190750"/>
                </a:lnTo>
                <a:lnTo>
                  <a:pt x="2857680" y="1310856"/>
                </a:lnTo>
                <a:lnTo>
                  <a:pt x="1714500" y="0"/>
                </a:lnTo>
                <a:lnTo>
                  <a:pt x="1685925" y="714375"/>
                </a:lnTo>
                <a:lnTo>
                  <a:pt x="2019300" y="895350"/>
                </a:lnTo>
                <a:lnTo>
                  <a:pt x="1343025" y="838200"/>
                </a:lnTo>
                <a:lnTo>
                  <a:pt x="1343025" y="15240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0"/>
            <a:ext cx="2667000" cy="86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10439400" y="860286"/>
            <a:ext cx="0" cy="1934661"/>
          </a:xfrm>
          <a:prstGeom prst="straightConnector1">
            <a:avLst/>
          </a:prstGeom>
          <a:noFill/>
          <a:ln w="31750" cap="flat" cmpd="sng" algn="ctr">
            <a:solidFill>
              <a:schemeClr val="tx1"/>
            </a:solidFill>
            <a:prstDash val="solid"/>
            <a:round/>
            <a:headEnd type="none" w="med" len="med"/>
            <a:tailEnd type="stealth" w="lg" len="lg"/>
          </a:ln>
          <a:effectLst/>
        </p:spPr>
      </p:cxnSp>
      <p:sp>
        <p:nvSpPr>
          <p:cNvPr id="7" name="Rectangle 6"/>
          <p:cNvSpPr/>
          <p:nvPr/>
        </p:nvSpPr>
        <p:spPr>
          <a:xfrm>
            <a:off x="3845772" y="3925669"/>
            <a:ext cx="1000723"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a:ln w="11430"/>
                <a:solidFill>
                  <a:srgbClr val="CCFFFF"/>
                </a:solidFill>
                <a:effectLst>
                  <a:outerShdw blurRad="80000" dist="40000" dir="5040000" algn="tl">
                    <a:srgbClr val="000000">
                      <a:alpha val="30000"/>
                    </a:srgbClr>
                  </a:outerShdw>
                </a:effectLst>
              </a:rPr>
              <a:t>Gwen’s</a:t>
            </a:r>
          </a:p>
          <a:p>
            <a:pPr algn="ctr"/>
            <a:r>
              <a:rPr lang="en-US" sz="2000" b="1" cap="none" spc="0" dirty="0">
                <a:ln w="11430"/>
                <a:solidFill>
                  <a:srgbClr val="CCFFFF"/>
                </a:solidFill>
                <a:effectLst>
                  <a:outerShdw blurRad="80000" dist="40000" dir="5040000" algn="tl">
                    <a:srgbClr val="000000">
                      <a:alpha val="30000"/>
                    </a:srgbClr>
                  </a:outerShdw>
                </a:effectLst>
              </a:rPr>
              <a:t>Suite</a:t>
            </a:r>
          </a:p>
        </p:txBody>
      </p:sp>
      <p:sp>
        <p:nvSpPr>
          <p:cNvPr id="2" name="TextBox 1"/>
          <p:cNvSpPr txBox="1"/>
          <p:nvPr/>
        </p:nvSpPr>
        <p:spPr>
          <a:xfrm>
            <a:off x="9702572" y="4738301"/>
            <a:ext cx="3327628" cy="923330"/>
          </a:xfrm>
          <a:prstGeom prst="rect">
            <a:avLst/>
          </a:prstGeom>
          <a:solidFill>
            <a:schemeClr val="bg1">
              <a:alpha val="52000"/>
            </a:schemeClr>
          </a:solidFill>
          <a:ln>
            <a:noFill/>
          </a:ln>
        </p:spPr>
        <p:txBody>
          <a:bodyPr wrap="square" rtlCol="0">
            <a:spAutoFit/>
          </a:bodyPr>
          <a:lstStyle/>
          <a:p>
            <a:pPr algn="ctr"/>
            <a:r>
              <a:rPr lang="en-US" sz="1800" dirty="0"/>
              <a:t>The belongings of a gnome, or possibly a large halfling, are strewn about in the meadow suite.</a:t>
            </a:r>
          </a:p>
        </p:txBody>
      </p:sp>
      <p:sp>
        <p:nvSpPr>
          <p:cNvPr id="9" name="Rectangle 8"/>
          <p:cNvSpPr/>
          <p:nvPr/>
        </p:nvSpPr>
        <p:spPr>
          <a:xfrm>
            <a:off x="315591" y="152400"/>
            <a:ext cx="410400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solidFill>
                  <a:srgbClr val="00FFFF"/>
                </a:solidFill>
                <a:effectLst>
                  <a:glow rad="76200">
                    <a:schemeClr val="bg1"/>
                  </a:glow>
                  <a:outerShdw blurRad="80000" dist="40000" dir="5040000" algn="tl">
                    <a:srgbClr val="000000">
                      <a:alpha val="30000"/>
                    </a:srgbClr>
                  </a:outerShdw>
                </a:effectLst>
              </a:rPr>
              <a:t>Elysium (</a:t>
            </a:r>
            <a:r>
              <a:rPr lang="en-US" sz="4000" dirty="0" err="1">
                <a:ln w="11430">
                  <a:solidFill>
                    <a:schemeClr val="tx1"/>
                  </a:solidFill>
                </a:ln>
                <a:solidFill>
                  <a:srgbClr val="00FFFF"/>
                </a:solidFill>
                <a:effectLst>
                  <a:glow rad="76200">
                    <a:schemeClr val="bg1"/>
                  </a:glow>
                  <a:outerShdw blurRad="80000" dist="40000" dir="5040000" algn="tl">
                    <a:srgbClr val="000000">
                      <a:alpha val="30000"/>
                    </a:srgbClr>
                  </a:outerShdw>
                </a:effectLst>
              </a:rPr>
              <a:t>Thalasia</a:t>
            </a:r>
            <a:r>
              <a:rPr lang="en-US" sz="4000" dirty="0">
                <a:ln w="11430">
                  <a:solidFill>
                    <a:schemeClr val="tx1"/>
                  </a:solidFill>
                </a:ln>
                <a:solidFill>
                  <a:srgbClr val="00FFFF"/>
                </a:solidFill>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solidFill>
                <a:srgbClr val="00FFFF"/>
              </a:solidFill>
              <a:effectLst>
                <a:glow rad="76200">
                  <a:schemeClr val="bg1"/>
                </a:glow>
                <a:outerShdw blurRad="80000" dist="40000" dir="5040000" algn="tl">
                  <a:srgbClr val="000000">
                    <a:alpha val="30000"/>
                  </a:srgbClr>
                </a:outerShdw>
              </a:effectLst>
            </a:endParaRPr>
          </a:p>
        </p:txBody>
      </p:sp>
      <p:sp>
        <p:nvSpPr>
          <p:cNvPr id="10" name="Rectangle 9"/>
          <p:cNvSpPr/>
          <p:nvPr/>
        </p:nvSpPr>
        <p:spPr>
          <a:xfrm>
            <a:off x="5026511" y="2438400"/>
            <a:ext cx="85151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FF0000"/>
                  </a:solidFill>
                </a:ln>
                <a:solidFill>
                  <a:srgbClr val="FF0000"/>
                </a:solidFill>
                <a:effectLst>
                  <a:glow rad="101600">
                    <a:srgbClr val="FF0000">
                      <a:alpha val="60000"/>
                    </a:srgbClr>
                  </a:glow>
                  <a:outerShdw blurRad="80000" dist="40000" dir="5040000" algn="tl">
                    <a:srgbClr val="000000">
                      <a:alpha val="30000"/>
                    </a:srgbClr>
                  </a:outerShdw>
                </a:effectLst>
              </a:rPr>
              <a:t>blood?</a:t>
            </a:r>
          </a:p>
        </p:txBody>
      </p:sp>
      <p:sp>
        <p:nvSpPr>
          <p:cNvPr id="11" name="Rectangle 10"/>
          <p:cNvSpPr/>
          <p:nvPr/>
        </p:nvSpPr>
        <p:spPr>
          <a:xfrm>
            <a:off x="1143000" y="29718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21" name="Rectangle 20">
            <a:extLst>
              <a:ext uri="{FF2B5EF4-FFF2-40B4-BE49-F238E27FC236}">
                <a16:creationId xmlns:a16="http://schemas.microsoft.com/office/drawing/2014/main" id="{6BCAB0BA-E6EF-45A2-B0BF-BE676EB3268F}"/>
              </a:ext>
            </a:extLst>
          </p:cNvPr>
          <p:cNvSpPr/>
          <p:nvPr/>
        </p:nvSpPr>
        <p:spPr>
          <a:xfrm>
            <a:off x="3962400" y="4872335"/>
            <a:ext cx="497252" cy="461665"/>
          </a:xfrm>
          <a:prstGeom prst="rect">
            <a:avLst/>
          </a:prstGeom>
          <a:noFill/>
        </p:spPr>
        <p:txBody>
          <a:bodyPr wrap="square" lIns="91440" tIns="45720" rIns="91440" bIns="45720">
            <a:spAutoFit/>
          </a:bodyPr>
          <a:lstStyle/>
          <a:p>
            <a:pPr algn="ctr"/>
            <a:r>
              <a:rPr lang="en-US" b="1" dirty="0">
                <a:ln w="12700">
                  <a:solidFill>
                    <a:schemeClr val="bg1"/>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O</a:t>
            </a:r>
          </a:p>
        </p:txBody>
      </p:sp>
      <p:sp>
        <p:nvSpPr>
          <p:cNvPr id="12" name="TextBox 11"/>
          <p:cNvSpPr txBox="1"/>
          <p:nvPr/>
        </p:nvSpPr>
        <p:spPr>
          <a:xfrm>
            <a:off x="-2286000" y="0"/>
            <a:ext cx="2133600" cy="78483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Acupuncturist carries the Plane of Water crystal with her.</a:t>
            </a:r>
          </a:p>
        </p:txBody>
      </p:sp>
      <p:sp>
        <p:nvSpPr>
          <p:cNvPr id="4" name="Rectangle 3">
            <a:extLst>
              <a:ext uri="{FF2B5EF4-FFF2-40B4-BE49-F238E27FC236}">
                <a16:creationId xmlns:a16="http://schemas.microsoft.com/office/drawing/2014/main" id="{78CFE712-2A25-4AA2-8CEF-D448C72B7BB2}"/>
              </a:ext>
            </a:extLst>
          </p:cNvPr>
          <p:cNvSpPr/>
          <p:nvPr/>
        </p:nvSpPr>
        <p:spPr>
          <a:xfrm>
            <a:off x="3270280" y="4495800"/>
            <a:ext cx="539720" cy="461665"/>
          </a:xfrm>
          <a:prstGeom prst="rect">
            <a:avLst/>
          </a:prstGeom>
          <a:noFill/>
        </p:spPr>
        <p:txBody>
          <a:bodyPr wrap="square" lIns="91440" tIns="45720" rIns="91440" bIns="45720">
            <a:spAutoFit/>
          </a:bodyPr>
          <a:lstStyle/>
          <a:p>
            <a:pPr algn="ctr"/>
            <a:r>
              <a:rPr lang="en-US"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8" name="Rectangle 7">
            <a:extLst>
              <a:ext uri="{FF2B5EF4-FFF2-40B4-BE49-F238E27FC236}">
                <a16:creationId xmlns:a16="http://schemas.microsoft.com/office/drawing/2014/main" id="{961DF78E-2ED7-4E42-8906-2E7630331E3C}"/>
              </a:ext>
            </a:extLst>
          </p:cNvPr>
          <p:cNvSpPr/>
          <p:nvPr/>
        </p:nvSpPr>
        <p:spPr>
          <a:xfrm>
            <a:off x="3200400" y="4648200"/>
            <a:ext cx="539720" cy="461665"/>
          </a:xfrm>
          <a:prstGeom prst="rect">
            <a:avLst/>
          </a:prstGeom>
          <a:noFill/>
        </p:spPr>
        <p:txBody>
          <a:bodyPr wrap="square" lIns="91440" tIns="45720" rIns="91440" bIns="45720">
            <a:spAutoFit/>
          </a:bodyPr>
          <a:lstStyle/>
          <a:p>
            <a:pPr algn="ctr"/>
            <a:r>
              <a:rPr lang="en-US"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p>
        </p:txBody>
      </p:sp>
      <p:sp>
        <p:nvSpPr>
          <p:cNvPr id="15" name="Rectangle 14">
            <a:extLst>
              <a:ext uri="{FF2B5EF4-FFF2-40B4-BE49-F238E27FC236}">
                <a16:creationId xmlns:a16="http://schemas.microsoft.com/office/drawing/2014/main" id="{0027ECB5-4227-446D-8590-9C793734B93A}"/>
              </a:ext>
            </a:extLst>
          </p:cNvPr>
          <p:cNvSpPr/>
          <p:nvPr/>
        </p:nvSpPr>
        <p:spPr>
          <a:xfrm>
            <a:off x="1975757" y="3463752"/>
            <a:ext cx="497252" cy="461665"/>
          </a:xfrm>
          <a:prstGeom prst="rect">
            <a:avLst/>
          </a:prstGeom>
          <a:noFill/>
        </p:spPr>
        <p:txBody>
          <a:bodyPr wrap="square" lIns="91440" tIns="45720" rIns="91440" bIns="45720">
            <a:spAutoFit/>
          </a:bodyPr>
          <a:lstStyle/>
          <a:p>
            <a:pPr algn="ctr"/>
            <a:r>
              <a:rPr lang="en-US" b="1" dirty="0">
                <a:ln w="12700">
                  <a:solidFill>
                    <a:schemeClr val="bg1"/>
                  </a:solidFill>
                  <a:prstDash val="solid"/>
                </a:ln>
                <a:solidFill>
                  <a:schemeClr val="bg1"/>
                </a:solidFill>
                <a:effectLst>
                  <a:glow rad="228600">
                    <a:schemeClr val="bg1">
                      <a:alpha val="40000"/>
                    </a:schemeClr>
                  </a:glow>
                  <a:outerShdw dist="38100" dir="2640000" algn="bl" rotWithShape="0">
                    <a:schemeClr val="accent1"/>
                  </a:outerShdw>
                </a:effectLst>
              </a:rPr>
              <a:t>V</a:t>
            </a:r>
          </a:p>
        </p:txBody>
      </p:sp>
      <p:sp>
        <p:nvSpPr>
          <p:cNvPr id="17" name="Rectangle 16">
            <a:extLst>
              <a:ext uri="{FF2B5EF4-FFF2-40B4-BE49-F238E27FC236}">
                <a16:creationId xmlns:a16="http://schemas.microsoft.com/office/drawing/2014/main" id="{A1CDC4C0-B56A-4F36-A306-4FF7C588D46C}"/>
              </a:ext>
            </a:extLst>
          </p:cNvPr>
          <p:cNvSpPr/>
          <p:nvPr/>
        </p:nvSpPr>
        <p:spPr>
          <a:xfrm>
            <a:off x="1788748" y="4796135"/>
            <a:ext cx="497252" cy="461665"/>
          </a:xfrm>
          <a:prstGeom prst="rect">
            <a:avLst/>
          </a:prstGeom>
          <a:noFill/>
        </p:spPr>
        <p:txBody>
          <a:bodyPr wrap="square" lIns="91440" tIns="45720" rIns="91440" bIns="45720">
            <a:spAutoFit/>
          </a:bodyPr>
          <a:lstStyle/>
          <a:p>
            <a:pPr algn="ctr"/>
            <a:r>
              <a:rPr lang="en-US" b="1" dirty="0">
                <a:ln w="12700">
                  <a:solidFill>
                    <a:schemeClr val="bg1"/>
                  </a:solidFill>
                  <a:prstDash val="solid"/>
                </a:ln>
                <a:solidFill>
                  <a:schemeClr val="bg1"/>
                </a:solidFill>
                <a:effectLst>
                  <a:glow rad="228600">
                    <a:schemeClr val="bg1">
                      <a:alpha val="40000"/>
                    </a:schemeClr>
                  </a:glow>
                  <a:outerShdw dist="38100" dir="2640000" algn="bl" rotWithShape="0">
                    <a:schemeClr val="accent1"/>
                  </a:outerShdw>
                </a:effectLst>
              </a:rPr>
              <a:t>P</a:t>
            </a:r>
          </a:p>
        </p:txBody>
      </p:sp>
      <p:sp>
        <p:nvSpPr>
          <p:cNvPr id="19" name="Rectangle 18">
            <a:extLst>
              <a:ext uri="{FF2B5EF4-FFF2-40B4-BE49-F238E27FC236}">
                <a16:creationId xmlns:a16="http://schemas.microsoft.com/office/drawing/2014/main" id="{423961C4-C71A-48D6-8D6A-FC4155F7FCCB}"/>
              </a:ext>
            </a:extLst>
          </p:cNvPr>
          <p:cNvSpPr/>
          <p:nvPr/>
        </p:nvSpPr>
        <p:spPr>
          <a:xfrm>
            <a:off x="2322148" y="5100935"/>
            <a:ext cx="497252" cy="461665"/>
          </a:xfrm>
          <a:prstGeom prst="rect">
            <a:avLst/>
          </a:prstGeom>
          <a:noFill/>
        </p:spPr>
        <p:txBody>
          <a:bodyPr wrap="square" lIns="91440" tIns="45720" rIns="91440" bIns="45720">
            <a:spAutoFit/>
          </a:bodyPr>
          <a:lstStyle/>
          <a:p>
            <a:pPr algn="ctr"/>
            <a:r>
              <a:rPr lang="en-US" b="1" dirty="0">
                <a:ln w="12700">
                  <a:solidFill>
                    <a:schemeClr val="bg1"/>
                  </a:solidFill>
                  <a:prstDash val="solid"/>
                </a:ln>
                <a:solidFill>
                  <a:schemeClr val="bg1"/>
                </a:solidFill>
                <a:effectLst>
                  <a:glow rad="228600">
                    <a:schemeClr val="bg1">
                      <a:alpha val="40000"/>
                    </a:schemeClr>
                  </a:glow>
                  <a:outerShdw dist="38100" dir="2640000" algn="bl" rotWithShape="0">
                    <a:schemeClr val="accent1"/>
                  </a:outerShdw>
                </a:effectLst>
              </a:rPr>
              <a:t>N</a:t>
            </a:r>
          </a:p>
        </p:txBody>
      </p:sp>
      <p:sp>
        <p:nvSpPr>
          <p:cNvPr id="23" name="Rectangle 22">
            <a:extLst>
              <a:ext uri="{FF2B5EF4-FFF2-40B4-BE49-F238E27FC236}">
                <a16:creationId xmlns:a16="http://schemas.microsoft.com/office/drawing/2014/main" id="{B527B09F-296C-452E-92D2-ABF60667F3C2}"/>
              </a:ext>
            </a:extLst>
          </p:cNvPr>
          <p:cNvSpPr/>
          <p:nvPr/>
        </p:nvSpPr>
        <p:spPr>
          <a:xfrm>
            <a:off x="1305411" y="3839831"/>
            <a:ext cx="631411" cy="461665"/>
          </a:xfrm>
          <a:prstGeom prst="rect">
            <a:avLst/>
          </a:prstGeom>
          <a:noFill/>
        </p:spPr>
        <p:txBody>
          <a:bodyPr wrap="square" lIns="91440" tIns="45720" rIns="91440" bIns="45720">
            <a:spAutoFit/>
          </a:bodyPr>
          <a:lstStyle/>
          <a:p>
            <a:pPr algn="ctr"/>
            <a:r>
              <a:rPr lang="en-US" b="1" dirty="0">
                <a:ln w="12700">
                  <a:solidFill>
                    <a:schemeClr val="bg1"/>
                  </a:solidFill>
                  <a:prstDash val="solid"/>
                </a:ln>
                <a:solidFill>
                  <a:schemeClr val="bg1"/>
                </a:solidFill>
                <a:effectLst>
                  <a:glow rad="228600">
                    <a:schemeClr val="bg1">
                      <a:alpha val="40000"/>
                    </a:schemeClr>
                  </a:glow>
                  <a:outerShdw dist="38100" dir="2640000" algn="bl" rotWithShape="0">
                    <a:schemeClr val="accent1"/>
                  </a:outerShdw>
                </a:effectLst>
              </a:rPr>
              <a:t>Fa</a:t>
            </a:r>
          </a:p>
        </p:txBody>
      </p:sp>
      <p:sp>
        <p:nvSpPr>
          <p:cNvPr id="25" name="Rectangle 24">
            <a:extLst>
              <a:ext uri="{FF2B5EF4-FFF2-40B4-BE49-F238E27FC236}">
                <a16:creationId xmlns:a16="http://schemas.microsoft.com/office/drawing/2014/main" id="{6ADCE8A2-E780-40C5-9728-790B9FD6EA51}"/>
              </a:ext>
            </a:extLst>
          </p:cNvPr>
          <p:cNvSpPr/>
          <p:nvPr/>
        </p:nvSpPr>
        <p:spPr>
          <a:xfrm>
            <a:off x="-2658883" y="5405735"/>
            <a:ext cx="912443" cy="461665"/>
          </a:xfrm>
          <a:prstGeom prst="rect">
            <a:avLst/>
          </a:prstGeom>
          <a:noFill/>
        </p:spPr>
        <p:txBody>
          <a:bodyPr wrap="square" lIns="91440" tIns="45720" rIns="91440" bIns="45720">
            <a:spAutoFit/>
          </a:bodyPr>
          <a:lstStyle/>
          <a:p>
            <a:pPr algn="ctr"/>
            <a:r>
              <a:rPr lang="en-US" b="1" dirty="0">
                <a:ln w="12700">
                  <a:solidFill>
                    <a:schemeClr val="bg1"/>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3G</a:t>
            </a:r>
          </a:p>
        </p:txBody>
      </p:sp>
      <p:sp>
        <p:nvSpPr>
          <p:cNvPr id="14" name="Rectangle 13">
            <a:extLst>
              <a:ext uri="{FF2B5EF4-FFF2-40B4-BE49-F238E27FC236}">
                <a16:creationId xmlns:a16="http://schemas.microsoft.com/office/drawing/2014/main" id="{6C0397E3-245D-4F6B-B8CE-0202F1522338}"/>
              </a:ext>
            </a:extLst>
          </p:cNvPr>
          <p:cNvSpPr/>
          <p:nvPr/>
        </p:nvSpPr>
        <p:spPr>
          <a:xfrm>
            <a:off x="1560148" y="4953000"/>
            <a:ext cx="497252" cy="523220"/>
          </a:xfrm>
          <a:prstGeom prst="rect">
            <a:avLst/>
          </a:prstGeom>
          <a:noFill/>
        </p:spPr>
        <p:txBody>
          <a:bodyPr wrap="square" lIns="91440" tIns="45720" rIns="91440" bIns="45720">
            <a:spAutoFit/>
          </a:bodyPr>
          <a:lstStyle/>
          <a:p>
            <a:pPr algn="ctr"/>
            <a:r>
              <a:rPr lang="en-US" sz="2800" b="1" dirty="0">
                <a:ln w="12700">
                  <a:solidFill>
                    <a:schemeClr val="bg1"/>
                  </a:solidFill>
                  <a:prstDash val="solid"/>
                </a:ln>
                <a:solidFill>
                  <a:schemeClr val="bg1"/>
                </a:solidFill>
                <a:effectLst>
                  <a:glow rad="228600">
                    <a:srgbClr val="FF0000">
                      <a:alpha val="40000"/>
                    </a:srgbClr>
                  </a:glow>
                  <a:outerShdw dist="38100" dir="2640000" algn="bl" rotWithShape="0">
                    <a:schemeClr val="accent1"/>
                  </a:outerShdw>
                </a:effectLst>
              </a:rPr>
              <a:t>O</a:t>
            </a:r>
          </a:p>
        </p:txBody>
      </p:sp>
      <p:sp>
        <p:nvSpPr>
          <p:cNvPr id="6" name="Rectangle 5">
            <a:extLst>
              <a:ext uri="{FF2B5EF4-FFF2-40B4-BE49-F238E27FC236}">
                <a16:creationId xmlns:a16="http://schemas.microsoft.com/office/drawing/2014/main" id="{99420DD0-F007-48BF-A92B-B0CF12B96082}"/>
              </a:ext>
            </a:extLst>
          </p:cNvPr>
          <p:cNvSpPr/>
          <p:nvPr/>
        </p:nvSpPr>
        <p:spPr>
          <a:xfrm>
            <a:off x="-1259252" y="6243935"/>
            <a:ext cx="497252" cy="461665"/>
          </a:xfrm>
          <a:prstGeom prst="rect">
            <a:avLst/>
          </a:prstGeom>
          <a:noFill/>
        </p:spPr>
        <p:txBody>
          <a:bodyPr wrap="square" lIns="91440" tIns="45720" rIns="91440" bIns="45720">
            <a:spAutoFit/>
          </a:bodyPr>
          <a:lstStyle/>
          <a:p>
            <a:pPr algn="ctr"/>
            <a:r>
              <a:rPr lang="en-US" b="1" dirty="0">
                <a:ln w="12700">
                  <a:solidFill>
                    <a:schemeClr val="bg1"/>
                  </a:solidFill>
                  <a:prstDash val="solid"/>
                </a:ln>
                <a:solidFill>
                  <a:schemeClr val="bg1"/>
                </a:solidFill>
                <a:effectLst>
                  <a:glow rad="228600">
                    <a:srgbClr val="FF0000">
                      <a:alpha val="40000"/>
                    </a:srgbClr>
                  </a:glow>
                  <a:outerShdw dist="38100" dir="2640000" algn="bl" rotWithShape="0">
                    <a:schemeClr val="accent1"/>
                  </a:outerShdw>
                </a:effectLst>
              </a:rPr>
              <a:t>G</a:t>
            </a:r>
          </a:p>
        </p:txBody>
      </p:sp>
      <p:sp>
        <p:nvSpPr>
          <p:cNvPr id="18" name="Rectangle 17">
            <a:extLst>
              <a:ext uri="{FF2B5EF4-FFF2-40B4-BE49-F238E27FC236}">
                <a16:creationId xmlns:a16="http://schemas.microsoft.com/office/drawing/2014/main" id="{C7FE7467-DECD-4ADB-A067-3CDD0A8F788C}"/>
              </a:ext>
            </a:extLst>
          </p:cNvPr>
          <p:cNvSpPr/>
          <p:nvPr/>
        </p:nvSpPr>
        <p:spPr>
          <a:xfrm>
            <a:off x="3429000" y="3669268"/>
            <a:ext cx="497252" cy="369332"/>
          </a:xfrm>
          <a:prstGeom prst="rect">
            <a:avLst/>
          </a:prstGeom>
          <a:noFill/>
        </p:spPr>
        <p:txBody>
          <a:bodyPr wrap="square" lIns="91440" tIns="45720" rIns="91440" bIns="45720">
            <a:spAutoFit/>
          </a:bodyPr>
          <a:lstStyle/>
          <a:p>
            <a:pPr algn="ctr"/>
            <a:r>
              <a:rPr lang="en-US" sz="1800" b="1" dirty="0">
                <a:ln w="12700">
                  <a:solidFill>
                    <a:schemeClr val="bg1"/>
                  </a:solidFill>
                  <a:prstDash val="solid"/>
                </a:ln>
                <a:solidFill>
                  <a:schemeClr val="bg1"/>
                </a:solidFill>
                <a:effectLst>
                  <a:glow rad="228600">
                    <a:srgbClr val="FF0000">
                      <a:alpha val="40000"/>
                    </a:srgbClr>
                  </a:glow>
                  <a:outerShdw dist="38100" dir="2640000" algn="bl" rotWithShape="0">
                    <a:schemeClr val="accent1"/>
                  </a:outerShdw>
                </a:effectLst>
              </a:rPr>
              <a:t>G</a:t>
            </a:r>
          </a:p>
        </p:txBody>
      </p:sp>
    </p:spTree>
    <p:extLst>
      <p:ext uri="{BB962C8B-B14F-4D97-AF65-F5344CB8AC3E}">
        <p14:creationId xmlns:p14="http://schemas.microsoft.com/office/powerpoint/2010/main" val="15262279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800" y="2819400"/>
            <a:ext cx="88998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Smithy</a:t>
            </a:r>
          </a:p>
        </p:txBody>
      </p:sp>
      <p:sp>
        <p:nvSpPr>
          <p:cNvPr id="11" name="Rectangle 10"/>
          <p:cNvSpPr/>
          <p:nvPr/>
        </p:nvSpPr>
        <p:spPr>
          <a:xfrm>
            <a:off x="4038600" y="46876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pic>
        <p:nvPicPr>
          <p:cNvPr id="5122" name="Picture 2" descr="C:\A\Jue\DoW\Maps\Citadel of the Planes\citadel-05-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Shape 14">
            <a:extLst>
              <a:ext uri="{FF2B5EF4-FFF2-40B4-BE49-F238E27FC236}">
                <a16:creationId xmlns:a16="http://schemas.microsoft.com/office/drawing/2014/main" id="{8F72366E-B5C7-47BD-A37B-F10657B5EB2D}"/>
              </a:ext>
            </a:extLst>
          </p:cNvPr>
          <p:cNvSpPr/>
          <p:nvPr/>
        </p:nvSpPr>
        <p:spPr bwMode="auto">
          <a:xfrm>
            <a:off x="-3963234" y="3010079"/>
            <a:ext cx="3901440" cy="3718560"/>
          </a:xfrm>
          <a:custGeom>
            <a:avLst/>
            <a:gdLst>
              <a:gd name="connsiteX0" fmla="*/ 1584960 w 3901440"/>
              <a:gd name="connsiteY0" fmla="*/ 1534160 h 3718560"/>
              <a:gd name="connsiteX1" fmla="*/ 1361440 w 3901440"/>
              <a:gd name="connsiteY1" fmla="*/ 1808480 h 3718560"/>
              <a:gd name="connsiteX2" fmla="*/ 1320800 w 3901440"/>
              <a:gd name="connsiteY2" fmla="*/ 2235200 h 3718560"/>
              <a:gd name="connsiteX3" fmla="*/ 1483360 w 3901440"/>
              <a:gd name="connsiteY3" fmla="*/ 2489200 h 3718560"/>
              <a:gd name="connsiteX4" fmla="*/ 1747520 w 3901440"/>
              <a:gd name="connsiteY4" fmla="*/ 2753360 h 3718560"/>
              <a:gd name="connsiteX5" fmla="*/ 2062480 w 3901440"/>
              <a:gd name="connsiteY5" fmla="*/ 2915920 h 3718560"/>
              <a:gd name="connsiteX6" fmla="*/ 2214880 w 3901440"/>
              <a:gd name="connsiteY6" fmla="*/ 2966720 h 3718560"/>
              <a:gd name="connsiteX7" fmla="*/ 2245360 w 3901440"/>
              <a:gd name="connsiteY7" fmla="*/ 2052320 h 3718560"/>
              <a:gd name="connsiteX8" fmla="*/ 2854960 w 3901440"/>
              <a:gd name="connsiteY8" fmla="*/ 2133600 h 3718560"/>
              <a:gd name="connsiteX9" fmla="*/ 2783840 w 3901440"/>
              <a:gd name="connsiteY9" fmla="*/ 3078480 h 3718560"/>
              <a:gd name="connsiteX10" fmla="*/ 3677920 w 3901440"/>
              <a:gd name="connsiteY10" fmla="*/ 3078480 h 3718560"/>
              <a:gd name="connsiteX11" fmla="*/ 3901440 w 3901440"/>
              <a:gd name="connsiteY11" fmla="*/ 3657600 h 3718560"/>
              <a:gd name="connsiteX12" fmla="*/ 3454400 w 3901440"/>
              <a:gd name="connsiteY12" fmla="*/ 3718560 h 3718560"/>
              <a:gd name="connsiteX13" fmla="*/ 1971040 w 3901440"/>
              <a:gd name="connsiteY13" fmla="*/ 3647440 h 3718560"/>
              <a:gd name="connsiteX14" fmla="*/ 894080 w 3901440"/>
              <a:gd name="connsiteY14" fmla="*/ 3271520 h 3718560"/>
              <a:gd name="connsiteX15" fmla="*/ 335280 w 3901440"/>
              <a:gd name="connsiteY15" fmla="*/ 2966720 h 3718560"/>
              <a:gd name="connsiteX16" fmla="*/ 203200 w 3901440"/>
              <a:gd name="connsiteY16" fmla="*/ 2712720 h 3718560"/>
              <a:gd name="connsiteX17" fmla="*/ 111760 w 3901440"/>
              <a:gd name="connsiteY17" fmla="*/ 2255520 h 3718560"/>
              <a:gd name="connsiteX18" fmla="*/ 152400 w 3901440"/>
              <a:gd name="connsiteY18" fmla="*/ 1524000 h 3718560"/>
              <a:gd name="connsiteX19" fmla="*/ 0 w 3901440"/>
              <a:gd name="connsiteY19" fmla="*/ 934720 h 3718560"/>
              <a:gd name="connsiteX20" fmla="*/ 223520 w 3901440"/>
              <a:gd name="connsiteY20" fmla="*/ 426720 h 3718560"/>
              <a:gd name="connsiteX21" fmla="*/ 762000 w 3901440"/>
              <a:gd name="connsiteY21" fmla="*/ 81280 h 3718560"/>
              <a:gd name="connsiteX22" fmla="*/ 1016000 w 3901440"/>
              <a:gd name="connsiteY22" fmla="*/ 0 h 3718560"/>
              <a:gd name="connsiteX23" fmla="*/ 1493520 w 3901440"/>
              <a:gd name="connsiteY23" fmla="*/ 172720 h 3718560"/>
              <a:gd name="connsiteX24" fmla="*/ 1615440 w 3901440"/>
              <a:gd name="connsiteY24" fmla="*/ 721360 h 3718560"/>
              <a:gd name="connsiteX25" fmla="*/ 1595120 w 3901440"/>
              <a:gd name="connsiteY25" fmla="*/ 1483360 h 371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01440" h="3718560">
                <a:moveTo>
                  <a:pt x="1584960" y="1534160"/>
                </a:moveTo>
                <a:lnTo>
                  <a:pt x="1361440" y="1808480"/>
                </a:lnTo>
                <a:lnTo>
                  <a:pt x="1320800" y="2235200"/>
                </a:lnTo>
                <a:lnTo>
                  <a:pt x="1483360" y="2489200"/>
                </a:lnTo>
                <a:lnTo>
                  <a:pt x="1747520" y="2753360"/>
                </a:lnTo>
                <a:lnTo>
                  <a:pt x="2062480" y="2915920"/>
                </a:lnTo>
                <a:lnTo>
                  <a:pt x="2214880" y="2966720"/>
                </a:lnTo>
                <a:lnTo>
                  <a:pt x="2245360" y="2052320"/>
                </a:lnTo>
                <a:lnTo>
                  <a:pt x="2854960" y="2133600"/>
                </a:lnTo>
                <a:lnTo>
                  <a:pt x="2783840" y="3078480"/>
                </a:lnTo>
                <a:lnTo>
                  <a:pt x="3677920" y="3078480"/>
                </a:lnTo>
                <a:lnTo>
                  <a:pt x="3901440" y="3657600"/>
                </a:lnTo>
                <a:lnTo>
                  <a:pt x="3454400" y="3718560"/>
                </a:lnTo>
                <a:lnTo>
                  <a:pt x="1971040" y="3647440"/>
                </a:lnTo>
                <a:lnTo>
                  <a:pt x="894080" y="3271520"/>
                </a:lnTo>
                <a:lnTo>
                  <a:pt x="335280" y="2966720"/>
                </a:lnTo>
                <a:lnTo>
                  <a:pt x="203200" y="2712720"/>
                </a:lnTo>
                <a:lnTo>
                  <a:pt x="111760" y="2255520"/>
                </a:lnTo>
                <a:lnTo>
                  <a:pt x="152400" y="1524000"/>
                </a:lnTo>
                <a:lnTo>
                  <a:pt x="0" y="934720"/>
                </a:lnTo>
                <a:lnTo>
                  <a:pt x="223520" y="426720"/>
                </a:lnTo>
                <a:lnTo>
                  <a:pt x="762000" y="81280"/>
                </a:lnTo>
                <a:lnTo>
                  <a:pt x="1016000" y="0"/>
                </a:lnTo>
                <a:lnTo>
                  <a:pt x="1493520" y="172720"/>
                </a:lnTo>
                <a:lnTo>
                  <a:pt x="1615440" y="721360"/>
                </a:lnTo>
                <a:lnTo>
                  <a:pt x="1595120" y="1483360"/>
                </a:lnTo>
              </a:path>
            </a:pathLst>
          </a:custGeom>
          <a:blipFill dpi="0" rotWithShape="1">
            <a:blip r:embed="rId3"/>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7" name="Rectangle 6"/>
          <p:cNvSpPr/>
          <p:nvPr/>
        </p:nvSpPr>
        <p:spPr>
          <a:xfrm>
            <a:off x="-1615654" y="2628801"/>
            <a:ext cx="1107996"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12 Heads</a:t>
            </a:r>
          </a:p>
          <a:p>
            <a:pPr algn="ct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Encounter</a:t>
            </a:r>
          </a:p>
          <a:p>
            <a:pPr algn="ctr"/>
            <a:r>
              <a:rPr lang="en-US" sz="1600" b="1" dirty="0" err="1">
                <a:ln w="11430">
                  <a:solidFill>
                    <a:schemeClr val="tx1"/>
                  </a:solidFill>
                </a:ln>
                <a:effectLst>
                  <a:glow rad="101600">
                    <a:srgbClr val="FF0000">
                      <a:alpha val="60000"/>
                    </a:srgbClr>
                  </a:glow>
                  <a:outerShdw blurRad="80000" dist="40000" dir="5040000" algn="tl">
                    <a:srgbClr val="000000">
                      <a:alpha val="30000"/>
                    </a:srgbClr>
                  </a:outerShdw>
                </a:effectLst>
              </a:rPr>
              <a:t>BoC</a:t>
            </a: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 107</a:t>
            </a:r>
          </a:p>
        </p:txBody>
      </p:sp>
      <p:sp>
        <p:nvSpPr>
          <p:cNvPr id="8" name="Rectangle 7"/>
          <p:cNvSpPr/>
          <p:nvPr/>
        </p:nvSpPr>
        <p:spPr>
          <a:xfrm>
            <a:off x="5850766" y="206514"/>
            <a:ext cx="283603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FF0000"/>
                  </a:solidFill>
                </a:ln>
                <a:solidFill>
                  <a:srgbClr val="FF0000"/>
                </a:solidFill>
                <a:effectLst>
                  <a:glow rad="76200">
                    <a:schemeClr val="bg1"/>
                  </a:glow>
                  <a:outerShdw blurRad="80000" dist="40000" dir="5040000" algn="tl">
                    <a:srgbClr val="000000">
                      <a:alpha val="30000"/>
                    </a:srgbClr>
                  </a:outerShdw>
                </a:effectLst>
              </a:rPr>
              <a:t>Plane of Fire</a:t>
            </a:r>
            <a:endParaRPr lang="en-US" sz="4000" cap="none" spc="0" dirty="0">
              <a:ln w="11430">
                <a:solidFill>
                  <a:srgbClr val="FF0000"/>
                </a:solidFill>
              </a:ln>
              <a:solidFill>
                <a:srgbClr val="FF0000"/>
              </a:solidFill>
              <a:effectLst>
                <a:glow rad="76200">
                  <a:schemeClr val="bg1"/>
                </a:glow>
                <a:outerShdw blurRad="80000" dist="40000" dir="5040000" algn="tl">
                  <a:srgbClr val="000000">
                    <a:alpha val="30000"/>
                  </a:srgbClr>
                </a:outerShdw>
              </a:effectLst>
            </a:endParaRPr>
          </a:p>
        </p:txBody>
      </p:sp>
      <p:sp>
        <p:nvSpPr>
          <p:cNvPr id="2" name="Freeform 1"/>
          <p:cNvSpPr/>
          <p:nvPr/>
        </p:nvSpPr>
        <p:spPr bwMode="auto">
          <a:xfrm>
            <a:off x="-4642869" y="3563034"/>
            <a:ext cx="4531360" cy="2895600"/>
          </a:xfrm>
          <a:custGeom>
            <a:avLst/>
            <a:gdLst>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3312160 w 4531360"/>
              <a:gd name="connsiteY8" fmla="*/ 1016000 h 2895600"/>
              <a:gd name="connsiteX9" fmla="*/ 3017520 w 4531360"/>
              <a:gd name="connsiteY9" fmla="*/ 1402080 h 2895600"/>
              <a:gd name="connsiteX10" fmla="*/ 4287520 w 4531360"/>
              <a:gd name="connsiteY10" fmla="*/ 1330960 h 2895600"/>
              <a:gd name="connsiteX11" fmla="*/ 4531360 w 4531360"/>
              <a:gd name="connsiteY11" fmla="*/ 1615440 h 2895600"/>
              <a:gd name="connsiteX12" fmla="*/ 4521200 w 4531360"/>
              <a:gd name="connsiteY12" fmla="*/ 2712720 h 2895600"/>
              <a:gd name="connsiteX13" fmla="*/ 4277360 w 4531360"/>
              <a:gd name="connsiteY13" fmla="*/ 2895600 h 2895600"/>
              <a:gd name="connsiteX14" fmla="*/ 3048000 w 4531360"/>
              <a:gd name="connsiteY14" fmla="*/ 2814320 h 2895600"/>
              <a:gd name="connsiteX15" fmla="*/ 3027680 w 4531360"/>
              <a:gd name="connsiteY15" fmla="*/ 2194560 h 2895600"/>
              <a:gd name="connsiteX16" fmla="*/ 2428240 w 4531360"/>
              <a:gd name="connsiteY16" fmla="*/ 1818640 h 2895600"/>
              <a:gd name="connsiteX17" fmla="*/ 3037840 w 4531360"/>
              <a:gd name="connsiteY17" fmla="*/ 1280160 h 2895600"/>
              <a:gd name="connsiteX18" fmla="*/ 3129280 w 4531360"/>
              <a:gd name="connsiteY18" fmla="*/ 457200 h 2895600"/>
              <a:gd name="connsiteX19" fmla="*/ 2570480 w 4531360"/>
              <a:gd name="connsiteY19" fmla="*/ 274320 h 2895600"/>
              <a:gd name="connsiteX20" fmla="*/ 2174240 w 4531360"/>
              <a:gd name="connsiteY20" fmla="*/ 762000 h 2895600"/>
              <a:gd name="connsiteX21" fmla="*/ 1828800 w 4531360"/>
              <a:gd name="connsiteY21" fmla="*/ 853440 h 2895600"/>
              <a:gd name="connsiteX22" fmla="*/ 1808480 w 4531360"/>
              <a:gd name="connsiteY22" fmla="*/ 1656080 h 2895600"/>
              <a:gd name="connsiteX23" fmla="*/ 1249680 w 4531360"/>
              <a:gd name="connsiteY23" fmla="*/ 1666240 h 2895600"/>
              <a:gd name="connsiteX24" fmla="*/ 518160 w 4531360"/>
              <a:gd name="connsiteY24"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3312160 w 4531360"/>
              <a:gd name="connsiteY8" fmla="*/ 1016000 h 2895600"/>
              <a:gd name="connsiteX9" fmla="*/ 4287520 w 4531360"/>
              <a:gd name="connsiteY9" fmla="*/ 1330960 h 2895600"/>
              <a:gd name="connsiteX10" fmla="*/ 4531360 w 4531360"/>
              <a:gd name="connsiteY10" fmla="*/ 1615440 h 2895600"/>
              <a:gd name="connsiteX11" fmla="*/ 4521200 w 4531360"/>
              <a:gd name="connsiteY11" fmla="*/ 2712720 h 2895600"/>
              <a:gd name="connsiteX12" fmla="*/ 4277360 w 4531360"/>
              <a:gd name="connsiteY12" fmla="*/ 2895600 h 2895600"/>
              <a:gd name="connsiteX13" fmla="*/ 3048000 w 4531360"/>
              <a:gd name="connsiteY13" fmla="*/ 2814320 h 2895600"/>
              <a:gd name="connsiteX14" fmla="*/ 3027680 w 4531360"/>
              <a:gd name="connsiteY14" fmla="*/ 2194560 h 2895600"/>
              <a:gd name="connsiteX15" fmla="*/ 2428240 w 4531360"/>
              <a:gd name="connsiteY15" fmla="*/ 1818640 h 2895600"/>
              <a:gd name="connsiteX16" fmla="*/ 3037840 w 4531360"/>
              <a:gd name="connsiteY16" fmla="*/ 1280160 h 2895600"/>
              <a:gd name="connsiteX17" fmla="*/ 3129280 w 4531360"/>
              <a:gd name="connsiteY17" fmla="*/ 457200 h 2895600"/>
              <a:gd name="connsiteX18" fmla="*/ 2570480 w 4531360"/>
              <a:gd name="connsiteY18" fmla="*/ 274320 h 2895600"/>
              <a:gd name="connsiteX19" fmla="*/ 2174240 w 4531360"/>
              <a:gd name="connsiteY19" fmla="*/ 762000 h 2895600"/>
              <a:gd name="connsiteX20" fmla="*/ 1828800 w 4531360"/>
              <a:gd name="connsiteY20" fmla="*/ 853440 h 2895600"/>
              <a:gd name="connsiteX21" fmla="*/ 1808480 w 4531360"/>
              <a:gd name="connsiteY21" fmla="*/ 1656080 h 2895600"/>
              <a:gd name="connsiteX22" fmla="*/ 1249680 w 4531360"/>
              <a:gd name="connsiteY22" fmla="*/ 1666240 h 2895600"/>
              <a:gd name="connsiteX23" fmla="*/ 518160 w 4531360"/>
              <a:gd name="connsiteY23"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4287520 w 4531360"/>
              <a:gd name="connsiteY8" fmla="*/ 1330960 h 2895600"/>
              <a:gd name="connsiteX9" fmla="*/ 4531360 w 4531360"/>
              <a:gd name="connsiteY9" fmla="*/ 1615440 h 2895600"/>
              <a:gd name="connsiteX10" fmla="*/ 4521200 w 4531360"/>
              <a:gd name="connsiteY10" fmla="*/ 2712720 h 2895600"/>
              <a:gd name="connsiteX11" fmla="*/ 4277360 w 4531360"/>
              <a:gd name="connsiteY11" fmla="*/ 2895600 h 2895600"/>
              <a:gd name="connsiteX12" fmla="*/ 3048000 w 4531360"/>
              <a:gd name="connsiteY12" fmla="*/ 2814320 h 2895600"/>
              <a:gd name="connsiteX13" fmla="*/ 3027680 w 4531360"/>
              <a:gd name="connsiteY13" fmla="*/ 2194560 h 2895600"/>
              <a:gd name="connsiteX14" fmla="*/ 2428240 w 4531360"/>
              <a:gd name="connsiteY14" fmla="*/ 1818640 h 2895600"/>
              <a:gd name="connsiteX15" fmla="*/ 3037840 w 4531360"/>
              <a:gd name="connsiteY15" fmla="*/ 1280160 h 2895600"/>
              <a:gd name="connsiteX16" fmla="*/ 3129280 w 4531360"/>
              <a:gd name="connsiteY16" fmla="*/ 457200 h 2895600"/>
              <a:gd name="connsiteX17" fmla="*/ 2570480 w 4531360"/>
              <a:gd name="connsiteY17" fmla="*/ 274320 h 2895600"/>
              <a:gd name="connsiteX18" fmla="*/ 2174240 w 4531360"/>
              <a:gd name="connsiteY18" fmla="*/ 762000 h 2895600"/>
              <a:gd name="connsiteX19" fmla="*/ 1828800 w 4531360"/>
              <a:gd name="connsiteY19" fmla="*/ 853440 h 2895600"/>
              <a:gd name="connsiteX20" fmla="*/ 1808480 w 4531360"/>
              <a:gd name="connsiteY20" fmla="*/ 1656080 h 2895600"/>
              <a:gd name="connsiteX21" fmla="*/ 1249680 w 4531360"/>
              <a:gd name="connsiteY21" fmla="*/ 1666240 h 2895600"/>
              <a:gd name="connsiteX22" fmla="*/ 518160 w 4531360"/>
              <a:gd name="connsiteY22"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4246880 w 4531360"/>
              <a:gd name="connsiteY8" fmla="*/ 1127760 h 2895600"/>
              <a:gd name="connsiteX9" fmla="*/ 4531360 w 4531360"/>
              <a:gd name="connsiteY9" fmla="*/ 1615440 h 2895600"/>
              <a:gd name="connsiteX10" fmla="*/ 4521200 w 4531360"/>
              <a:gd name="connsiteY10" fmla="*/ 2712720 h 2895600"/>
              <a:gd name="connsiteX11" fmla="*/ 4277360 w 4531360"/>
              <a:gd name="connsiteY11" fmla="*/ 2895600 h 2895600"/>
              <a:gd name="connsiteX12" fmla="*/ 3048000 w 4531360"/>
              <a:gd name="connsiteY12" fmla="*/ 2814320 h 2895600"/>
              <a:gd name="connsiteX13" fmla="*/ 3027680 w 4531360"/>
              <a:gd name="connsiteY13" fmla="*/ 2194560 h 2895600"/>
              <a:gd name="connsiteX14" fmla="*/ 2428240 w 4531360"/>
              <a:gd name="connsiteY14" fmla="*/ 1818640 h 2895600"/>
              <a:gd name="connsiteX15" fmla="*/ 3037840 w 4531360"/>
              <a:gd name="connsiteY15" fmla="*/ 1280160 h 2895600"/>
              <a:gd name="connsiteX16" fmla="*/ 3129280 w 4531360"/>
              <a:gd name="connsiteY16" fmla="*/ 457200 h 2895600"/>
              <a:gd name="connsiteX17" fmla="*/ 2570480 w 4531360"/>
              <a:gd name="connsiteY17" fmla="*/ 274320 h 2895600"/>
              <a:gd name="connsiteX18" fmla="*/ 2174240 w 4531360"/>
              <a:gd name="connsiteY18" fmla="*/ 762000 h 2895600"/>
              <a:gd name="connsiteX19" fmla="*/ 1828800 w 4531360"/>
              <a:gd name="connsiteY19" fmla="*/ 853440 h 2895600"/>
              <a:gd name="connsiteX20" fmla="*/ 1808480 w 4531360"/>
              <a:gd name="connsiteY20" fmla="*/ 1656080 h 2895600"/>
              <a:gd name="connsiteX21" fmla="*/ 1249680 w 4531360"/>
              <a:gd name="connsiteY21" fmla="*/ 1666240 h 2895600"/>
              <a:gd name="connsiteX22" fmla="*/ 518160 w 4531360"/>
              <a:gd name="connsiteY22" fmla="*/ 175768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1360" h="2895600">
                <a:moveTo>
                  <a:pt x="518160" y="1757680"/>
                </a:moveTo>
                <a:lnTo>
                  <a:pt x="416560" y="1005840"/>
                </a:lnTo>
                <a:lnTo>
                  <a:pt x="193040" y="467360"/>
                </a:lnTo>
                <a:lnTo>
                  <a:pt x="0" y="254000"/>
                </a:lnTo>
                <a:lnTo>
                  <a:pt x="1239520" y="0"/>
                </a:lnTo>
                <a:lnTo>
                  <a:pt x="2407920" y="132080"/>
                </a:lnTo>
                <a:lnTo>
                  <a:pt x="3373120" y="396240"/>
                </a:lnTo>
                <a:lnTo>
                  <a:pt x="3952240" y="772160"/>
                </a:lnTo>
                <a:lnTo>
                  <a:pt x="4246880" y="1127760"/>
                </a:lnTo>
                <a:lnTo>
                  <a:pt x="4531360" y="1615440"/>
                </a:lnTo>
                <a:cubicBezTo>
                  <a:pt x="4527973" y="1981200"/>
                  <a:pt x="4524587" y="2346960"/>
                  <a:pt x="4521200" y="2712720"/>
                </a:cubicBezTo>
                <a:lnTo>
                  <a:pt x="4277360" y="2895600"/>
                </a:lnTo>
                <a:lnTo>
                  <a:pt x="3048000" y="2814320"/>
                </a:lnTo>
                <a:lnTo>
                  <a:pt x="3027680" y="2194560"/>
                </a:lnTo>
                <a:lnTo>
                  <a:pt x="2428240" y="1818640"/>
                </a:lnTo>
                <a:lnTo>
                  <a:pt x="3037840" y="1280160"/>
                </a:lnTo>
                <a:lnTo>
                  <a:pt x="3129280" y="457200"/>
                </a:lnTo>
                <a:lnTo>
                  <a:pt x="2570480" y="274320"/>
                </a:lnTo>
                <a:lnTo>
                  <a:pt x="2174240" y="762000"/>
                </a:lnTo>
                <a:lnTo>
                  <a:pt x="1828800" y="853440"/>
                </a:lnTo>
                <a:lnTo>
                  <a:pt x="1808480" y="1656080"/>
                </a:lnTo>
                <a:lnTo>
                  <a:pt x="1249680" y="1666240"/>
                </a:lnTo>
                <a:lnTo>
                  <a:pt x="518160" y="1757680"/>
                </a:lnTo>
                <a:close/>
              </a:path>
            </a:pathLst>
          </a:custGeom>
          <a:blipFill dpi="0" rotWithShape="1">
            <a:blip r:embed="rId3"/>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TextBox 11"/>
          <p:cNvSpPr txBox="1"/>
          <p:nvPr/>
        </p:nvSpPr>
        <p:spPr>
          <a:xfrm>
            <a:off x="-3124200" y="1449645"/>
            <a:ext cx="29718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spare Astral crystal can be found in the Coal-Ember Suite.  It’s a replica of the one found in the Plane of Water, which is the original.</a:t>
            </a:r>
          </a:p>
        </p:txBody>
      </p:sp>
      <p:sp>
        <p:nvSpPr>
          <p:cNvPr id="13" name="TextBox 12"/>
          <p:cNvSpPr txBox="1"/>
          <p:nvPr/>
        </p:nvSpPr>
        <p:spPr>
          <a:xfrm>
            <a:off x="-3124200" y="0"/>
            <a:ext cx="2971800"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Fosfra</a:t>
            </a:r>
            <a:r>
              <a:rPr lang="en-US" sz="1500" dirty="0"/>
              <a:t> and </a:t>
            </a:r>
            <a:r>
              <a:rPr lang="en-US" sz="1500" dirty="0" err="1"/>
              <a:t>Imola</a:t>
            </a:r>
            <a:r>
              <a:rPr lang="en-US" sz="1500" dirty="0"/>
              <a:t> (fire giants)</a:t>
            </a:r>
          </a:p>
          <a:p>
            <a:pPr algn="ctr"/>
            <a:r>
              <a:rPr lang="en-US" sz="1500" dirty="0" err="1"/>
              <a:t>Ignaçe</a:t>
            </a:r>
            <a:r>
              <a:rPr lang="en-US" sz="1500" dirty="0"/>
              <a:t> (</a:t>
            </a:r>
            <a:r>
              <a:rPr lang="en-US" sz="1500" dirty="0" err="1"/>
              <a:t>efreeti</a:t>
            </a:r>
            <a:r>
              <a:rPr lang="en-US" sz="1500" dirty="0"/>
              <a:t>)</a:t>
            </a:r>
          </a:p>
          <a:p>
            <a:pPr algn="ctr"/>
            <a:r>
              <a:rPr lang="en-US" sz="1500" dirty="0" err="1"/>
              <a:t>Furnaçe</a:t>
            </a:r>
            <a:r>
              <a:rPr lang="en-US" sz="1500" dirty="0"/>
              <a:t> (H fire elemental)</a:t>
            </a:r>
          </a:p>
          <a:p>
            <a:pPr algn="ctr"/>
            <a:r>
              <a:rPr lang="en-US" sz="1500" dirty="0" err="1"/>
              <a:t>Moltar</a:t>
            </a:r>
            <a:r>
              <a:rPr lang="en-US" sz="1500" dirty="0"/>
              <a:t> and </a:t>
            </a:r>
            <a:r>
              <a:rPr lang="en-US" sz="1500" dirty="0" err="1"/>
              <a:t>Magmar</a:t>
            </a:r>
            <a:r>
              <a:rPr lang="en-US" sz="1500" dirty="0"/>
              <a:t> (lava </a:t>
            </a:r>
            <a:r>
              <a:rPr lang="en-US" sz="1500" dirty="0" err="1"/>
              <a:t>mephits</a:t>
            </a:r>
            <a:r>
              <a:rPr lang="en-US" sz="1500" dirty="0"/>
              <a:t>)</a:t>
            </a:r>
          </a:p>
          <a:p>
            <a:pPr algn="ctr"/>
            <a:r>
              <a:rPr lang="en-US" sz="1500" dirty="0" err="1"/>
              <a:t>Moisea</a:t>
            </a:r>
            <a:r>
              <a:rPr lang="en-US" sz="1500" dirty="0"/>
              <a:t> (fire hydra)</a:t>
            </a:r>
          </a:p>
        </p:txBody>
      </p:sp>
      <p:sp>
        <p:nvSpPr>
          <p:cNvPr id="3" name="Rectangle 2">
            <a:extLst>
              <a:ext uri="{FF2B5EF4-FFF2-40B4-BE49-F238E27FC236}">
                <a16:creationId xmlns:a16="http://schemas.microsoft.com/office/drawing/2014/main" id="{8668F1B6-CCE4-4DC6-8271-3C3DD4903B3E}"/>
              </a:ext>
            </a:extLst>
          </p:cNvPr>
          <p:cNvSpPr/>
          <p:nvPr/>
        </p:nvSpPr>
        <p:spPr>
          <a:xfrm>
            <a:off x="3999600" y="4665957"/>
            <a:ext cx="539720" cy="646331"/>
          </a:xfrm>
          <a:prstGeom prst="rect">
            <a:avLst/>
          </a:prstGeom>
          <a:noFill/>
        </p:spPr>
        <p:txBody>
          <a:bodyPr wrap="square" lIns="91440" tIns="45720" rIns="91440" bIns="45720">
            <a:spAutoFit/>
          </a:bodyPr>
          <a:lstStyle/>
          <a:p>
            <a:pPr algn="ctr"/>
            <a:r>
              <a:rPr lang="en-US" sz="3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p>
        </p:txBody>
      </p:sp>
      <p:sp>
        <p:nvSpPr>
          <p:cNvPr id="4" name="Rectangle 3">
            <a:extLst>
              <a:ext uri="{FF2B5EF4-FFF2-40B4-BE49-F238E27FC236}">
                <a16:creationId xmlns:a16="http://schemas.microsoft.com/office/drawing/2014/main" id="{A2C0209E-5C09-4599-95C9-C2A6DAF2AE41}"/>
              </a:ext>
            </a:extLst>
          </p:cNvPr>
          <p:cNvSpPr/>
          <p:nvPr/>
        </p:nvSpPr>
        <p:spPr>
          <a:xfrm>
            <a:off x="4337700" y="4775555"/>
            <a:ext cx="539720" cy="646331"/>
          </a:xfrm>
          <a:prstGeom prst="rect">
            <a:avLst/>
          </a:prstGeom>
          <a:noFill/>
        </p:spPr>
        <p:txBody>
          <a:bodyPr wrap="square" lIns="91440" tIns="45720" rIns="91440" bIns="45720">
            <a:spAutoFit/>
          </a:bodyPr>
          <a:lstStyle/>
          <a:p>
            <a:pPr algn="ctr"/>
            <a:r>
              <a:rPr lang="en-US" sz="36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S</a:t>
            </a:r>
            <a:endParaRPr lang="en-US" sz="3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10" name="Rectangle 9">
            <a:extLst>
              <a:ext uri="{FF2B5EF4-FFF2-40B4-BE49-F238E27FC236}">
                <a16:creationId xmlns:a16="http://schemas.microsoft.com/office/drawing/2014/main" id="{15045C9F-66D5-42AE-B8A3-3F17243CB6BC}"/>
              </a:ext>
            </a:extLst>
          </p:cNvPr>
          <p:cNvSpPr/>
          <p:nvPr/>
        </p:nvSpPr>
        <p:spPr>
          <a:xfrm>
            <a:off x="2619484" y="4123798"/>
            <a:ext cx="539720" cy="646331"/>
          </a:xfrm>
          <a:prstGeom prst="rect">
            <a:avLst/>
          </a:prstGeom>
          <a:noFill/>
        </p:spPr>
        <p:txBody>
          <a:bodyPr wrap="square" lIns="91440" tIns="45720" rIns="91440" bIns="45720">
            <a:spAutoFit/>
          </a:bodyPr>
          <a:lstStyle/>
          <a:p>
            <a:pPr algn="ctr"/>
            <a:r>
              <a:rPr lang="en-US" sz="3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16" name="Rectangle 15">
            <a:extLst>
              <a:ext uri="{FF2B5EF4-FFF2-40B4-BE49-F238E27FC236}">
                <a16:creationId xmlns:a16="http://schemas.microsoft.com/office/drawing/2014/main" id="{FB5E47D5-41CD-4747-AC6E-C27DED82C20A}"/>
              </a:ext>
            </a:extLst>
          </p:cNvPr>
          <p:cNvSpPr/>
          <p:nvPr/>
        </p:nvSpPr>
        <p:spPr>
          <a:xfrm>
            <a:off x="3533001" y="4612719"/>
            <a:ext cx="539720" cy="646331"/>
          </a:xfrm>
          <a:prstGeom prst="rect">
            <a:avLst/>
          </a:prstGeom>
          <a:noFill/>
        </p:spPr>
        <p:txBody>
          <a:bodyPr wrap="square" lIns="91440" tIns="45720" rIns="91440" bIns="45720">
            <a:spAutoFit/>
          </a:bodyPr>
          <a:lstStyle/>
          <a:p>
            <a:pPr algn="ctr"/>
            <a:r>
              <a:rPr lang="en-US" sz="3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R</a:t>
            </a:r>
          </a:p>
        </p:txBody>
      </p:sp>
      <p:sp>
        <p:nvSpPr>
          <p:cNvPr id="18" name="Rectangle 17">
            <a:extLst>
              <a:ext uri="{FF2B5EF4-FFF2-40B4-BE49-F238E27FC236}">
                <a16:creationId xmlns:a16="http://schemas.microsoft.com/office/drawing/2014/main" id="{D7616B01-1166-496C-8A9C-0864F7602DEB}"/>
              </a:ext>
            </a:extLst>
          </p:cNvPr>
          <p:cNvSpPr/>
          <p:nvPr/>
        </p:nvSpPr>
        <p:spPr>
          <a:xfrm>
            <a:off x="4232260" y="4435203"/>
            <a:ext cx="539720" cy="646331"/>
          </a:xfrm>
          <a:prstGeom prst="rect">
            <a:avLst/>
          </a:prstGeom>
          <a:noFill/>
        </p:spPr>
        <p:txBody>
          <a:bodyPr wrap="square" lIns="91440" tIns="45720" rIns="91440" bIns="45720">
            <a:spAutoFit/>
          </a:bodyPr>
          <a:lstStyle/>
          <a:p>
            <a:pPr algn="ctr"/>
            <a:r>
              <a:rPr lang="en-US" sz="36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E</a:t>
            </a:r>
            <a:endParaRPr lang="en-US" sz="3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14" name="Rectangle 13">
            <a:extLst>
              <a:ext uri="{FF2B5EF4-FFF2-40B4-BE49-F238E27FC236}">
                <a16:creationId xmlns:a16="http://schemas.microsoft.com/office/drawing/2014/main" id="{B3A83163-12BF-42A8-9FEB-A8BB0D15DC46}"/>
              </a:ext>
            </a:extLst>
          </p:cNvPr>
          <p:cNvSpPr/>
          <p:nvPr/>
        </p:nvSpPr>
        <p:spPr>
          <a:xfrm>
            <a:off x="3159204" y="5583049"/>
            <a:ext cx="1107996" cy="1446550"/>
          </a:xfrm>
          <a:prstGeom prst="rect">
            <a:avLst/>
          </a:prstGeom>
          <a:noFill/>
        </p:spPr>
        <p:txBody>
          <a:bodyPr wrap="square" lIns="91440" tIns="45720" rIns="91440" bIns="45720">
            <a:spAutoFit/>
          </a:bodyPr>
          <a:lstStyle/>
          <a:p>
            <a:pPr algn="ctr"/>
            <a:r>
              <a:rPr lang="en-US" sz="8800" b="1"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F</a:t>
            </a:r>
            <a:endParaRPr lang="en-US" sz="8800" b="1" cap="none" spc="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endParaRPr>
          </a:p>
        </p:txBody>
      </p:sp>
      <p:sp>
        <p:nvSpPr>
          <p:cNvPr id="19" name="Rectangle 18">
            <a:extLst>
              <a:ext uri="{FF2B5EF4-FFF2-40B4-BE49-F238E27FC236}">
                <a16:creationId xmlns:a16="http://schemas.microsoft.com/office/drawing/2014/main" id="{D254BFB9-413F-4993-B0EE-E606A681EAF5}"/>
              </a:ext>
            </a:extLst>
          </p:cNvPr>
          <p:cNvSpPr/>
          <p:nvPr/>
        </p:nvSpPr>
        <p:spPr>
          <a:xfrm>
            <a:off x="2549604" y="5259050"/>
            <a:ext cx="1107996" cy="1446550"/>
          </a:xfrm>
          <a:prstGeom prst="rect">
            <a:avLst/>
          </a:prstGeom>
          <a:noFill/>
        </p:spPr>
        <p:txBody>
          <a:bodyPr wrap="square" lIns="91440" tIns="45720" rIns="91440" bIns="45720">
            <a:spAutoFit/>
          </a:bodyPr>
          <a:lstStyle/>
          <a:p>
            <a:pPr algn="ctr"/>
            <a:r>
              <a:rPr lang="en-US" sz="8800" b="1" cap="none" spc="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I</a:t>
            </a:r>
          </a:p>
        </p:txBody>
      </p:sp>
      <p:sp>
        <p:nvSpPr>
          <p:cNvPr id="21" name="Rectangle 20">
            <a:extLst>
              <a:ext uri="{FF2B5EF4-FFF2-40B4-BE49-F238E27FC236}">
                <a16:creationId xmlns:a16="http://schemas.microsoft.com/office/drawing/2014/main" id="{90D8230B-9168-4A50-853C-A6E2D5D48051}"/>
              </a:ext>
            </a:extLst>
          </p:cNvPr>
          <p:cNvSpPr/>
          <p:nvPr/>
        </p:nvSpPr>
        <p:spPr>
          <a:xfrm>
            <a:off x="3948122" y="5229191"/>
            <a:ext cx="1107996" cy="1862048"/>
          </a:xfrm>
          <a:prstGeom prst="rect">
            <a:avLst/>
          </a:prstGeom>
          <a:noFill/>
        </p:spPr>
        <p:txBody>
          <a:bodyPr wrap="square" lIns="91440" tIns="45720" rIns="91440" bIns="45720">
            <a:spAutoFit/>
          </a:bodyPr>
          <a:lstStyle/>
          <a:p>
            <a:pPr algn="ctr"/>
            <a:r>
              <a:rPr lang="en-US" sz="11500" b="1"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M</a:t>
            </a:r>
            <a:endParaRPr lang="en-US" sz="11500" b="1" cap="none" spc="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endParaRPr>
          </a:p>
        </p:txBody>
      </p:sp>
      <p:sp>
        <p:nvSpPr>
          <p:cNvPr id="23" name="Rectangle 22">
            <a:extLst>
              <a:ext uri="{FF2B5EF4-FFF2-40B4-BE49-F238E27FC236}">
                <a16:creationId xmlns:a16="http://schemas.microsoft.com/office/drawing/2014/main" id="{BEA6B3DC-2F91-43BA-9E5A-FF3EBF659D1A}"/>
              </a:ext>
            </a:extLst>
          </p:cNvPr>
          <p:cNvSpPr/>
          <p:nvPr/>
        </p:nvSpPr>
        <p:spPr>
          <a:xfrm>
            <a:off x="5369621" y="5486400"/>
            <a:ext cx="1107996" cy="769441"/>
          </a:xfrm>
          <a:prstGeom prst="rect">
            <a:avLst/>
          </a:prstGeom>
          <a:noFill/>
        </p:spPr>
        <p:txBody>
          <a:bodyPr wrap="square" lIns="91440" tIns="45720" rIns="91440" bIns="45720">
            <a:spAutoFit/>
          </a:bodyPr>
          <a:lstStyle/>
          <a:p>
            <a:pPr algn="ctr"/>
            <a:r>
              <a:rPr lang="en-US" sz="4400" b="1"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m</a:t>
            </a:r>
            <a:r>
              <a:rPr lang="en-US" sz="4400" b="1" baseline="-2500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2</a:t>
            </a:r>
            <a:endParaRPr lang="en-US" sz="4400" b="1" cap="none" spc="0" baseline="-2500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endParaRPr>
          </a:p>
        </p:txBody>
      </p:sp>
      <p:sp>
        <p:nvSpPr>
          <p:cNvPr id="25" name="Rectangle 24">
            <a:extLst>
              <a:ext uri="{FF2B5EF4-FFF2-40B4-BE49-F238E27FC236}">
                <a16:creationId xmlns:a16="http://schemas.microsoft.com/office/drawing/2014/main" id="{390FE62B-D08A-4AD3-8F96-583704F5547C}"/>
              </a:ext>
            </a:extLst>
          </p:cNvPr>
          <p:cNvSpPr/>
          <p:nvPr/>
        </p:nvSpPr>
        <p:spPr>
          <a:xfrm>
            <a:off x="1905000" y="5410200"/>
            <a:ext cx="1107996" cy="769441"/>
          </a:xfrm>
          <a:prstGeom prst="rect">
            <a:avLst/>
          </a:prstGeom>
          <a:noFill/>
        </p:spPr>
        <p:txBody>
          <a:bodyPr wrap="square" lIns="91440" tIns="45720" rIns="91440" bIns="45720">
            <a:spAutoFit/>
          </a:bodyPr>
          <a:lstStyle/>
          <a:p>
            <a:pPr algn="ctr"/>
            <a:r>
              <a:rPr lang="en-US" sz="4400" b="1"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m</a:t>
            </a:r>
            <a:r>
              <a:rPr lang="en-US" sz="4400" b="1" baseline="-2500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1</a:t>
            </a:r>
            <a:endParaRPr lang="en-US" sz="4400" b="1" cap="none" spc="0" baseline="-2500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endParaRPr>
          </a:p>
        </p:txBody>
      </p:sp>
      <p:sp>
        <p:nvSpPr>
          <p:cNvPr id="27" name="Rectangle 26">
            <a:extLst>
              <a:ext uri="{FF2B5EF4-FFF2-40B4-BE49-F238E27FC236}">
                <a16:creationId xmlns:a16="http://schemas.microsoft.com/office/drawing/2014/main" id="{07BEA615-B920-4F44-A110-9892C7C6C761}"/>
              </a:ext>
            </a:extLst>
          </p:cNvPr>
          <p:cNvSpPr/>
          <p:nvPr/>
        </p:nvSpPr>
        <p:spPr>
          <a:xfrm>
            <a:off x="6207204" y="5181600"/>
            <a:ext cx="1107996" cy="1015663"/>
          </a:xfrm>
          <a:prstGeom prst="rect">
            <a:avLst/>
          </a:prstGeom>
          <a:noFill/>
        </p:spPr>
        <p:txBody>
          <a:bodyPr wrap="square" lIns="91440" tIns="45720" rIns="91440" bIns="45720">
            <a:spAutoFit/>
          </a:bodyPr>
          <a:lstStyle/>
          <a:p>
            <a:pPr algn="ctr"/>
            <a:r>
              <a:rPr lang="en-US" sz="6000" b="1"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I</a:t>
            </a:r>
            <a:endParaRPr lang="en-US" sz="6000" b="1" cap="none" spc="0" baseline="-2500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endParaRPr>
          </a:p>
        </p:txBody>
      </p:sp>
      <p:sp>
        <p:nvSpPr>
          <p:cNvPr id="6" name="Rectangle 5"/>
          <p:cNvSpPr/>
          <p:nvPr/>
        </p:nvSpPr>
        <p:spPr>
          <a:xfrm>
            <a:off x="5334000" y="1524000"/>
            <a:ext cx="140294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Coal-Ember</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7" name="Rectangle 16">
            <a:extLst>
              <a:ext uri="{FF2B5EF4-FFF2-40B4-BE49-F238E27FC236}">
                <a16:creationId xmlns:a16="http://schemas.microsoft.com/office/drawing/2014/main" id="{241A2001-131D-4A27-8787-62CEA4B2BA4E}"/>
              </a:ext>
            </a:extLst>
          </p:cNvPr>
          <p:cNvSpPr/>
          <p:nvPr/>
        </p:nvSpPr>
        <p:spPr>
          <a:xfrm>
            <a:off x="3962400" y="5411450"/>
            <a:ext cx="1107996" cy="1446550"/>
          </a:xfrm>
          <a:prstGeom prst="rect">
            <a:avLst/>
          </a:prstGeom>
          <a:noFill/>
        </p:spPr>
        <p:txBody>
          <a:bodyPr wrap="square" lIns="91440" tIns="45720" rIns="91440" bIns="45720">
            <a:spAutoFit/>
          </a:bodyPr>
          <a:lstStyle/>
          <a:p>
            <a:pPr algn="ctr"/>
            <a:r>
              <a:rPr lang="en-US" sz="8800" b="1" cap="none" spc="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a:t>
            </a:r>
          </a:p>
        </p:txBody>
      </p:sp>
      <p:sp>
        <p:nvSpPr>
          <p:cNvPr id="20" name="Rectangle 19">
            <a:extLst>
              <a:ext uri="{FF2B5EF4-FFF2-40B4-BE49-F238E27FC236}">
                <a16:creationId xmlns:a16="http://schemas.microsoft.com/office/drawing/2014/main" id="{A1293E8C-F728-49FF-9F9A-3B604A889CB6}"/>
              </a:ext>
            </a:extLst>
          </p:cNvPr>
          <p:cNvSpPr/>
          <p:nvPr/>
        </p:nvSpPr>
        <p:spPr>
          <a:xfrm>
            <a:off x="2057400" y="1764268"/>
            <a:ext cx="88998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Smithy</a:t>
            </a:r>
          </a:p>
        </p:txBody>
      </p:sp>
    </p:spTree>
    <p:extLst>
      <p:ext uri="{BB962C8B-B14F-4D97-AF65-F5344CB8AC3E}">
        <p14:creationId xmlns:p14="http://schemas.microsoft.com/office/powerpoint/2010/main" val="32825762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Jue\DoW\Maps\Citadel of the Planes\citadel-03-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80" y="0"/>
            <a:ext cx="7610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0" y="4230469"/>
            <a:ext cx="114646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Changing</a:t>
            </a:r>
          </a:p>
          <a:p>
            <a:pPr algn="ctr"/>
            <a:r>
              <a:rPr lang="en-US" sz="1800" b="1" dirty="0">
                <a:ln w="11430"/>
                <a:solidFill>
                  <a:srgbClr val="CCFFFF"/>
                </a:solidFill>
                <a:effectLst>
                  <a:outerShdw blurRad="80000" dist="40000" dir="5040000" algn="tl">
                    <a:srgbClr val="000000">
                      <a:alpha val="30000"/>
                    </a:srgbClr>
                  </a:outerShdw>
                </a:effectLst>
              </a:rPr>
              <a:t>Rooms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9501334" y="247471"/>
            <a:ext cx="1345240"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Water</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Genasi</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Merfolk</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Love Slaves</a:t>
            </a:r>
          </a:p>
        </p:txBody>
      </p:sp>
      <p:sp>
        <p:nvSpPr>
          <p:cNvPr id="7" name="Rectangle 6"/>
          <p:cNvSpPr/>
          <p:nvPr/>
        </p:nvSpPr>
        <p:spPr>
          <a:xfrm rot="5400000">
            <a:off x="7053726" y="3075057"/>
            <a:ext cx="321203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00FFFF"/>
                  </a:solidFill>
                </a:ln>
                <a:solidFill>
                  <a:srgbClr val="00FFFF"/>
                </a:solidFill>
                <a:effectLst>
                  <a:glow rad="76200">
                    <a:schemeClr val="bg1"/>
                  </a:glow>
                  <a:outerShdw blurRad="80000" dist="40000" dir="5040000" algn="tl">
                    <a:srgbClr val="000000">
                      <a:alpha val="30000"/>
                    </a:srgbClr>
                  </a:outerShdw>
                </a:effectLst>
              </a:rPr>
              <a:t>Plane of Water</a:t>
            </a:r>
            <a:endParaRPr lang="en-US" sz="4000" cap="none" spc="0" dirty="0">
              <a:ln w="11430">
                <a:solidFill>
                  <a:srgbClr val="00FFFF"/>
                </a:solidFill>
              </a:ln>
              <a:solidFill>
                <a:srgbClr val="00FFFF"/>
              </a:solidFill>
              <a:effectLst>
                <a:glow rad="76200">
                  <a:schemeClr val="bg1"/>
                </a:glow>
                <a:outerShdw blurRad="80000" dist="40000" dir="5040000" algn="tl">
                  <a:srgbClr val="000000">
                    <a:alpha val="30000"/>
                  </a:srgbClr>
                </a:outerShdw>
              </a:effectLst>
            </a:endParaRPr>
          </a:p>
        </p:txBody>
      </p:sp>
      <p:sp>
        <p:nvSpPr>
          <p:cNvPr id="8" name="Rectangle 7"/>
          <p:cNvSpPr/>
          <p:nvPr/>
        </p:nvSpPr>
        <p:spPr>
          <a:xfrm>
            <a:off x="-1371600" y="4876800"/>
            <a:ext cx="95410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Positive</a:t>
            </a:r>
          </a:p>
          <a:p>
            <a:pPr algn="ctr"/>
            <a:r>
              <a:rPr lang="en-US" sz="1800" b="1" dirty="0">
                <a:ln w="11430"/>
                <a:solidFill>
                  <a:srgbClr val="CCFFFF"/>
                </a:solidFill>
                <a:effectLst>
                  <a:outerShdw blurRad="80000" dist="40000" dir="5040000" algn="tl">
                    <a:srgbClr val="000000">
                      <a:alpha val="30000"/>
                    </a:srgbClr>
                  </a:outerShdw>
                </a:effectLst>
              </a:rPr>
              <a:t>Energy</a:t>
            </a:r>
          </a:p>
          <a:p>
            <a:pPr algn="ctr"/>
            <a:r>
              <a:rPr lang="en-US" sz="1800" b="1" cap="none" spc="0" dirty="0">
                <a:ln w="11430"/>
                <a:solidFill>
                  <a:srgbClr val="CCFFFF"/>
                </a:solidFill>
                <a:effectLst>
                  <a:outerShdw blurRad="80000" dist="40000" dir="5040000" algn="tl">
                    <a:srgbClr val="000000">
                      <a:alpha val="30000"/>
                    </a:srgbClr>
                  </a:outerShdw>
                </a:effectLst>
              </a:rPr>
              <a:t>Spout</a:t>
            </a:r>
          </a:p>
        </p:txBody>
      </p:sp>
      <p:sp>
        <p:nvSpPr>
          <p:cNvPr id="2" name="Plaque 1"/>
          <p:cNvSpPr/>
          <p:nvPr/>
        </p:nvSpPr>
        <p:spPr bwMode="auto">
          <a:xfrm rot="2617210">
            <a:off x="2985248" y="5150854"/>
            <a:ext cx="205985" cy="185445"/>
          </a:xfrm>
          <a:prstGeom prst="plaque">
            <a:avLst>
              <a:gd name="adj" fmla="val 44794"/>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a:xfrm>
            <a:off x="-1447800" y="35446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TextBox 9"/>
          <p:cNvSpPr txBox="1"/>
          <p:nvPr/>
        </p:nvSpPr>
        <p:spPr>
          <a:xfrm>
            <a:off x="-2286000" y="0"/>
            <a:ext cx="2133600"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slave has purposely and obediently swallowed the Astral crystal, and will fight to the death to protect it.</a:t>
            </a:r>
          </a:p>
        </p:txBody>
      </p:sp>
      <p:sp>
        <p:nvSpPr>
          <p:cNvPr id="3" name="TextBox 2">
            <a:extLst>
              <a:ext uri="{FF2B5EF4-FFF2-40B4-BE49-F238E27FC236}">
                <a16:creationId xmlns:a16="http://schemas.microsoft.com/office/drawing/2014/main" id="{09053C07-85A5-4E2C-A8D9-B428002F166C}"/>
              </a:ext>
            </a:extLst>
          </p:cNvPr>
          <p:cNvSpPr txBox="1"/>
          <p:nvPr/>
        </p:nvSpPr>
        <p:spPr>
          <a:xfrm>
            <a:off x="-2286000" y="1496705"/>
            <a:ext cx="2133600" cy="1477328"/>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As with he Ysgard Suite, the bubble comprises an extradimensional space about 10’ larger than shown in comparison to the rest of the Suite.</a:t>
            </a:r>
          </a:p>
        </p:txBody>
      </p:sp>
      <p:sp>
        <p:nvSpPr>
          <p:cNvPr id="11" name="Rectangle 10">
            <a:extLst>
              <a:ext uri="{FF2B5EF4-FFF2-40B4-BE49-F238E27FC236}">
                <a16:creationId xmlns:a16="http://schemas.microsoft.com/office/drawing/2014/main" id="{29835597-5FF3-4BF4-8F51-59CE28B7AF57}"/>
              </a:ext>
            </a:extLst>
          </p:cNvPr>
          <p:cNvSpPr/>
          <p:nvPr/>
        </p:nvSpPr>
        <p:spPr>
          <a:xfrm>
            <a:off x="2362200" y="2362200"/>
            <a:ext cx="539720" cy="707886"/>
          </a:xfrm>
          <a:prstGeom prst="rect">
            <a:avLst/>
          </a:prstGeom>
          <a:noFill/>
        </p:spPr>
        <p:txBody>
          <a:bodyPr wrap="square" lIns="91440" tIns="45720" rIns="91440" bIns="45720">
            <a:spAutoFit/>
          </a:bodyPr>
          <a:lstStyle/>
          <a:p>
            <a:pPr algn="ctr"/>
            <a:r>
              <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p>
        </p:txBody>
      </p:sp>
      <p:sp>
        <p:nvSpPr>
          <p:cNvPr id="12" name="Rectangle 11">
            <a:extLst>
              <a:ext uri="{FF2B5EF4-FFF2-40B4-BE49-F238E27FC236}">
                <a16:creationId xmlns:a16="http://schemas.microsoft.com/office/drawing/2014/main" id="{4310FF9F-788E-4259-9B3D-815786AD1669}"/>
              </a:ext>
            </a:extLst>
          </p:cNvPr>
          <p:cNvSpPr/>
          <p:nvPr/>
        </p:nvSpPr>
        <p:spPr>
          <a:xfrm>
            <a:off x="1555780" y="2923997"/>
            <a:ext cx="539720" cy="707886"/>
          </a:xfrm>
          <a:prstGeom prst="rect">
            <a:avLst/>
          </a:prstGeom>
          <a:noFill/>
        </p:spPr>
        <p:txBody>
          <a:bodyPr wrap="squar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S</a:t>
            </a:r>
          </a:p>
        </p:txBody>
      </p:sp>
      <p:sp>
        <p:nvSpPr>
          <p:cNvPr id="13" name="Rectangle 12">
            <a:extLst>
              <a:ext uri="{FF2B5EF4-FFF2-40B4-BE49-F238E27FC236}">
                <a16:creationId xmlns:a16="http://schemas.microsoft.com/office/drawing/2014/main" id="{D762357F-114A-4F1F-8BAB-7F5B6B832AB5}"/>
              </a:ext>
            </a:extLst>
          </p:cNvPr>
          <p:cNvSpPr/>
          <p:nvPr/>
        </p:nvSpPr>
        <p:spPr>
          <a:xfrm>
            <a:off x="2895600" y="1654314"/>
            <a:ext cx="539720" cy="707886"/>
          </a:xfrm>
          <a:prstGeom prst="rect">
            <a:avLst/>
          </a:prstGeom>
          <a:noFill/>
        </p:spPr>
        <p:txBody>
          <a:bodyPr wrap="square" lIns="91440" tIns="45720" rIns="91440" bIns="45720">
            <a:spAutoFit/>
          </a:bodyPr>
          <a:lstStyle/>
          <a:p>
            <a:pPr algn="ctr"/>
            <a:r>
              <a:rPr lang="en-US" sz="40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14" name="Rectangle 13">
            <a:extLst>
              <a:ext uri="{FF2B5EF4-FFF2-40B4-BE49-F238E27FC236}">
                <a16:creationId xmlns:a16="http://schemas.microsoft.com/office/drawing/2014/main" id="{F516E4E6-21B2-44B1-9E11-F17C18C60931}"/>
              </a:ext>
            </a:extLst>
          </p:cNvPr>
          <p:cNvSpPr/>
          <p:nvPr/>
        </p:nvSpPr>
        <p:spPr>
          <a:xfrm>
            <a:off x="2895600" y="2590800"/>
            <a:ext cx="539720" cy="707886"/>
          </a:xfrm>
          <a:prstGeom prst="rect">
            <a:avLst/>
          </a:prstGeom>
          <a:noFill/>
        </p:spPr>
        <p:txBody>
          <a:bodyPr wrap="squar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R</a:t>
            </a:r>
          </a:p>
        </p:txBody>
      </p:sp>
      <p:sp>
        <p:nvSpPr>
          <p:cNvPr id="15" name="Rectangle 14">
            <a:extLst>
              <a:ext uri="{FF2B5EF4-FFF2-40B4-BE49-F238E27FC236}">
                <a16:creationId xmlns:a16="http://schemas.microsoft.com/office/drawing/2014/main" id="{10F3FDF1-524F-4D08-BC3F-C5EA7BF7A73F}"/>
              </a:ext>
            </a:extLst>
          </p:cNvPr>
          <p:cNvSpPr/>
          <p:nvPr/>
        </p:nvSpPr>
        <p:spPr>
          <a:xfrm>
            <a:off x="1828800" y="2416314"/>
            <a:ext cx="539720" cy="707886"/>
          </a:xfrm>
          <a:prstGeom prst="rect">
            <a:avLst/>
          </a:prstGeom>
          <a:noFill/>
        </p:spPr>
        <p:txBody>
          <a:bodyPr wrap="square" lIns="91440" tIns="45720" rIns="91440" bIns="45720">
            <a:spAutoFit/>
          </a:bodyPr>
          <a:lstStyle/>
          <a:p>
            <a:pPr algn="ctr"/>
            <a:r>
              <a:rPr lang="en-US" sz="40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E</a:t>
            </a:r>
          </a:p>
        </p:txBody>
      </p:sp>
      <p:sp>
        <p:nvSpPr>
          <p:cNvPr id="16" name="Rectangle 15">
            <a:extLst>
              <a:ext uri="{FF2B5EF4-FFF2-40B4-BE49-F238E27FC236}">
                <a16:creationId xmlns:a16="http://schemas.microsoft.com/office/drawing/2014/main" id="{B3B2385A-696B-4771-8B0A-3D1940F61D00}"/>
              </a:ext>
            </a:extLst>
          </p:cNvPr>
          <p:cNvSpPr/>
          <p:nvPr/>
        </p:nvSpPr>
        <p:spPr>
          <a:xfrm rot="8281407">
            <a:off x="10679876" y="1769629"/>
            <a:ext cx="1107996" cy="646331"/>
          </a:xfrm>
          <a:prstGeom prst="rect">
            <a:avLst/>
          </a:prstGeom>
          <a:noFill/>
        </p:spPr>
        <p:txBody>
          <a:bodyPr wrap="square" lIns="91440" tIns="45720" rIns="91440" bIns="45720">
            <a:spAutoFit/>
          </a:bodyPr>
          <a:lstStyle/>
          <a:p>
            <a:pPr algn="ctr"/>
            <a:r>
              <a:rPr lang="en-US" sz="3600" b="1" dirty="0">
                <a:ln w="19050">
                  <a:solidFill>
                    <a:schemeClr val="bg1"/>
                  </a:solidFill>
                  <a:prstDash val="solid"/>
                </a:ln>
                <a:solidFill>
                  <a:schemeClr val="bg1"/>
                </a:solidFill>
                <a:effectLst>
                  <a:glow rad="228600">
                    <a:schemeClr val="accent2">
                      <a:satMod val="175000"/>
                      <a:alpha val="40000"/>
                    </a:schemeClr>
                  </a:glow>
                  <a:outerShdw dist="38100" dir="2640000" algn="bl" rotWithShape="0">
                    <a:schemeClr val="accent1"/>
                  </a:outerShdw>
                </a:effectLst>
              </a:rPr>
              <a:t>F</a:t>
            </a:r>
            <a:endParaRPr lang="en-US" sz="3600" b="1" cap="none" spc="0" dirty="0">
              <a:ln w="19050">
                <a:solidFill>
                  <a:schemeClr val="bg1"/>
                </a:solidFill>
                <a:prstDash val="solid"/>
              </a:ln>
              <a:solidFill>
                <a:schemeClr val="bg1"/>
              </a:solidFill>
              <a:effectLst>
                <a:glow rad="228600">
                  <a:schemeClr val="accent2">
                    <a:satMod val="175000"/>
                    <a:alpha val="40000"/>
                  </a:schemeClr>
                </a:glow>
                <a:outerShdw dist="38100" dir="2640000" algn="bl" rotWithShape="0">
                  <a:schemeClr val="accent1"/>
                </a:outerShdw>
              </a:effectLst>
            </a:endParaRPr>
          </a:p>
        </p:txBody>
      </p:sp>
      <p:sp>
        <p:nvSpPr>
          <p:cNvPr id="17" name="Rectangle 16">
            <a:extLst>
              <a:ext uri="{FF2B5EF4-FFF2-40B4-BE49-F238E27FC236}">
                <a16:creationId xmlns:a16="http://schemas.microsoft.com/office/drawing/2014/main" id="{154C846F-D65E-495F-9FBC-2C0B74B6EBF4}"/>
              </a:ext>
            </a:extLst>
          </p:cNvPr>
          <p:cNvSpPr/>
          <p:nvPr/>
        </p:nvSpPr>
        <p:spPr>
          <a:xfrm>
            <a:off x="2012048" y="1457235"/>
            <a:ext cx="1107996" cy="1200329"/>
          </a:xfrm>
          <a:prstGeom prst="rect">
            <a:avLst/>
          </a:prstGeom>
          <a:noFill/>
        </p:spPr>
        <p:txBody>
          <a:bodyPr wrap="square" lIns="91440" tIns="45720" rIns="91440" bIns="45720">
            <a:spAutoFit/>
          </a:bodyPr>
          <a:lstStyle/>
          <a:p>
            <a:pPr algn="ctr"/>
            <a:r>
              <a:rPr lang="en-US" sz="7200" b="1" cap="none" spc="0" dirty="0">
                <a:ln w="19050">
                  <a:solidFill>
                    <a:srgbClr val="00FFFF"/>
                  </a:solidFill>
                  <a:prstDash val="solid"/>
                </a:ln>
                <a:solidFill>
                  <a:srgbClr val="0000FF"/>
                </a:solidFill>
                <a:effectLst>
                  <a:glow rad="228600">
                    <a:schemeClr val="accent2">
                      <a:satMod val="175000"/>
                      <a:alpha val="40000"/>
                    </a:schemeClr>
                  </a:glow>
                  <a:outerShdw dist="38100" dir="2640000" algn="bl" rotWithShape="0">
                    <a:schemeClr val="accent1"/>
                  </a:outerShdw>
                </a:effectLst>
              </a:rPr>
              <a:t>I</a:t>
            </a:r>
          </a:p>
        </p:txBody>
      </p:sp>
      <p:sp>
        <p:nvSpPr>
          <p:cNvPr id="18" name="Rectangle 17">
            <a:extLst>
              <a:ext uri="{FF2B5EF4-FFF2-40B4-BE49-F238E27FC236}">
                <a16:creationId xmlns:a16="http://schemas.microsoft.com/office/drawing/2014/main" id="{5E7CEA8F-E049-424A-BF6E-F7F8DD82223E}"/>
              </a:ext>
            </a:extLst>
          </p:cNvPr>
          <p:cNvSpPr/>
          <p:nvPr/>
        </p:nvSpPr>
        <p:spPr>
          <a:xfrm rot="19795400">
            <a:off x="9460059" y="5072542"/>
            <a:ext cx="1107996" cy="769441"/>
          </a:xfrm>
          <a:prstGeom prst="rect">
            <a:avLst/>
          </a:prstGeom>
          <a:noFill/>
        </p:spPr>
        <p:txBody>
          <a:bodyPr wrap="square" lIns="91440" tIns="45720" rIns="91440" bIns="45720">
            <a:spAutoFit/>
          </a:bodyPr>
          <a:lstStyle/>
          <a:p>
            <a:pPr algn="ctr"/>
            <a:r>
              <a:rPr lang="en-US" sz="4400" b="1" dirty="0">
                <a:ln w="19050">
                  <a:solidFill>
                    <a:schemeClr val="bg1"/>
                  </a:solidFill>
                  <a:prstDash val="solid"/>
                </a:ln>
                <a:solidFill>
                  <a:schemeClr val="bg1"/>
                </a:solidFill>
                <a:effectLst>
                  <a:glow rad="228600">
                    <a:schemeClr val="accent2">
                      <a:satMod val="175000"/>
                      <a:alpha val="40000"/>
                    </a:schemeClr>
                  </a:glow>
                  <a:outerShdw dist="38100" dir="2640000" algn="bl" rotWithShape="0">
                    <a:schemeClr val="accent1"/>
                  </a:outerShdw>
                </a:effectLst>
              </a:rPr>
              <a:t>M</a:t>
            </a:r>
            <a:endParaRPr lang="en-US" sz="4400" b="1" cap="none" spc="0" dirty="0">
              <a:ln w="19050">
                <a:solidFill>
                  <a:schemeClr val="bg1"/>
                </a:solidFill>
                <a:prstDash val="solid"/>
              </a:ln>
              <a:solidFill>
                <a:schemeClr val="bg1"/>
              </a:solidFill>
              <a:effectLst>
                <a:glow rad="228600">
                  <a:schemeClr val="accent2">
                    <a:satMod val="175000"/>
                    <a:alpha val="40000"/>
                  </a:schemeClr>
                </a:glow>
                <a:outerShdw dist="38100" dir="2640000" algn="bl" rotWithShape="0">
                  <a:schemeClr val="accent1"/>
                </a:outerShdw>
              </a:effectLst>
            </a:endParaRPr>
          </a:p>
        </p:txBody>
      </p:sp>
      <p:sp>
        <p:nvSpPr>
          <p:cNvPr id="19" name="Rectangle 18">
            <a:extLst>
              <a:ext uri="{FF2B5EF4-FFF2-40B4-BE49-F238E27FC236}">
                <a16:creationId xmlns:a16="http://schemas.microsoft.com/office/drawing/2014/main" id="{2FFEA412-740A-4ABB-8A12-2E5B370FD944}"/>
              </a:ext>
            </a:extLst>
          </p:cNvPr>
          <p:cNvSpPr/>
          <p:nvPr/>
        </p:nvSpPr>
        <p:spPr>
          <a:xfrm rot="20857481">
            <a:off x="10873701" y="5187325"/>
            <a:ext cx="1107996" cy="307777"/>
          </a:xfrm>
          <a:prstGeom prst="rect">
            <a:avLst/>
          </a:prstGeom>
          <a:noFill/>
        </p:spPr>
        <p:txBody>
          <a:bodyPr wrap="square" lIns="91440" tIns="45720" rIns="91440" bIns="45720">
            <a:spAutoFit/>
          </a:bodyPr>
          <a:lstStyle/>
          <a:p>
            <a:pPr algn="ctr"/>
            <a:r>
              <a:rPr lang="en-US" sz="1400" b="1" dirty="0">
                <a:ln w="19050">
                  <a:solidFill>
                    <a:schemeClr val="bg1"/>
                  </a:solidFill>
                  <a:prstDash val="solid"/>
                </a:ln>
                <a:solidFill>
                  <a:schemeClr val="bg1"/>
                </a:solidFill>
                <a:effectLst>
                  <a:glow rad="228600">
                    <a:schemeClr val="bg1">
                      <a:lumMod val="85000"/>
                      <a:alpha val="40000"/>
                    </a:schemeClr>
                  </a:glow>
                  <a:outerShdw dist="38100" dir="2640000" algn="bl" rotWithShape="0">
                    <a:schemeClr val="accent1"/>
                  </a:outerShdw>
                </a:effectLst>
              </a:rPr>
              <a:t>m</a:t>
            </a:r>
            <a:r>
              <a:rPr lang="en-US" sz="1400" b="1" baseline="-25000" dirty="0">
                <a:ln w="19050">
                  <a:solidFill>
                    <a:schemeClr val="bg1"/>
                  </a:solidFill>
                  <a:prstDash val="solid"/>
                </a:ln>
                <a:solidFill>
                  <a:schemeClr val="bg1"/>
                </a:solidFill>
                <a:effectLst>
                  <a:glow rad="228600">
                    <a:schemeClr val="bg1">
                      <a:lumMod val="85000"/>
                      <a:alpha val="40000"/>
                    </a:schemeClr>
                  </a:glow>
                  <a:outerShdw dist="38100" dir="2640000" algn="bl" rotWithShape="0">
                    <a:schemeClr val="accent1"/>
                  </a:outerShdw>
                </a:effectLst>
              </a:rPr>
              <a:t>2</a:t>
            </a:r>
            <a:endParaRPr lang="en-US" sz="1400" b="1" cap="none" spc="0" baseline="-25000" dirty="0">
              <a:ln w="19050">
                <a:solidFill>
                  <a:schemeClr val="bg1"/>
                </a:solidFill>
                <a:prstDash val="solid"/>
              </a:ln>
              <a:solidFill>
                <a:schemeClr val="bg1"/>
              </a:solidFill>
              <a:effectLst>
                <a:glow rad="228600">
                  <a:schemeClr val="bg1">
                    <a:lumMod val="85000"/>
                    <a:alpha val="40000"/>
                  </a:schemeClr>
                </a:glow>
                <a:outerShdw dist="38100" dir="2640000" algn="bl" rotWithShape="0">
                  <a:schemeClr val="accent1"/>
                </a:outerShdw>
              </a:effectLst>
            </a:endParaRPr>
          </a:p>
        </p:txBody>
      </p:sp>
      <p:sp>
        <p:nvSpPr>
          <p:cNvPr id="20" name="Rectangle 19">
            <a:extLst>
              <a:ext uri="{FF2B5EF4-FFF2-40B4-BE49-F238E27FC236}">
                <a16:creationId xmlns:a16="http://schemas.microsoft.com/office/drawing/2014/main" id="{001A1011-1BDF-45CE-AC87-44F2B391D95A}"/>
              </a:ext>
            </a:extLst>
          </p:cNvPr>
          <p:cNvSpPr/>
          <p:nvPr/>
        </p:nvSpPr>
        <p:spPr>
          <a:xfrm rot="10982441">
            <a:off x="10492084" y="4349125"/>
            <a:ext cx="1107996" cy="307777"/>
          </a:xfrm>
          <a:prstGeom prst="rect">
            <a:avLst/>
          </a:prstGeom>
          <a:noFill/>
        </p:spPr>
        <p:txBody>
          <a:bodyPr wrap="square" lIns="91440" tIns="45720" rIns="91440" bIns="45720">
            <a:spAutoFit/>
          </a:bodyPr>
          <a:lstStyle/>
          <a:p>
            <a:pPr algn="ctr"/>
            <a:r>
              <a:rPr lang="en-US" sz="1400" b="1" dirty="0">
                <a:ln w="19050">
                  <a:solidFill>
                    <a:schemeClr val="bg1"/>
                  </a:solidFill>
                  <a:prstDash val="solid"/>
                </a:ln>
                <a:solidFill>
                  <a:schemeClr val="bg1"/>
                </a:solidFill>
                <a:effectLst>
                  <a:glow rad="228600">
                    <a:schemeClr val="bg1">
                      <a:lumMod val="85000"/>
                      <a:alpha val="40000"/>
                    </a:schemeClr>
                  </a:glow>
                  <a:outerShdw dist="38100" dir="2640000" algn="bl" rotWithShape="0">
                    <a:schemeClr val="accent1"/>
                  </a:outerShdw>
                </a:effectLst>
              </a:rPr>
              <a:t>m</a:t>
            </a:r>
            <a:r>
              <a:rPr lang="en-US" sz="1400" b="1" baseline="-25000" dirty="0">
                <a:ln w="19050">
                  <a:solidFill>
                    <a:schemeClr val="bg1"/>
                  </a:solidFill>
                  <a:prstDash val="solid"/>
                </a:ln>
                <a:solidFill>
                  <a:schemeClr val="bg1"/>
                </a:solidFill>
                <a:effectLst>
                  <a:glow rad="228600">
                    <a:schemeClr val="bg1">
                      <a:lumMod val="85000"/>
                      <a:alpha val="40000"/>
                    </a:schemeClr>
                  </a:glow>
                  <a:outerShdw dist="38100" dir="2640000" algn="bl" rotWithShape="0">
                    <a:schemeClr val="accent1"/>
                  </a:outerShdw>
                </a:effectLst>
              </a:rPr>
              <a:t>1</a:t>
            </a:r>
            <a:endParaRPr lang="en-US" sz="1400" b="1" cap="none" spc="0" baseline="-25000" dirty="0">
              <a:ln w="19050">
                <a:solidFill>
                  <a:schemeClr val="bg1"/>
                </a:solidFill>
                <a:prstDash val="solid"/>
              </a:ln>
              <a:solidFill>
                <a:schemeClr val="bg1"/>
              </a:solidFill>
              <a:effectLst>
                <a:glow rad="228600">
                  <a:schemeClr val="bg1">
                    <a:lumMod val="85000"/>
                    <a:alpha val="40000"/>
                  </a:schemeClr>
                </a:glow>
                <a:outerShdw dist="38100" dir="2640000" algn="bl" rotWithShape="0">
                  <a:schemeClr val="accent1"/>
                </a:outerShdw>
              </a:effectLst>
            </a:endParaRPr>
          </a:p>
        </p:txBody>
      </p:sp>
      <p:sp>
        <p:nvSpPr>
          <p:cNvPr id="21" name="Rectangle 20">
            <a:extLst>
              <a:ext uri="{FF2B5EF4-FFF2-40B4-BE49-F238E27FC236}">
                <a16:creationId xmlns:a16="http://schemas.microsoft.com/office/drawing/2014/main" id="{1F2C6BE4-EE61-4A4B-B2D7-B4137D414DD6}"/>
              </a:ext>
            </a:extLst>
          </p:cNvPr>
          <p:cNvSpPr/>
          <p:nvPr/>
        </p:nvSpPr>
        <p:spPr>
          <a:xfrm rot="20550104">
            <a:off x="11517459" y="4851383"/>
            <a:ext cx="1107996" cy="400110"/>
          </a:xfrm>
          <a:prstGeom prst="rect">
            <a:avLst/>
          </a:prstGeom>
          <a:noFill/>
        </p:spPr>
        <p:txBody>
          <a:bodyPr wrap="square" lIns="91440" tIns="45720" rIns="91440" bIns="45720">
            <a:spAutoFit/>
          </a:bodyPr>
          <a:lstStyle/>
          <a:p>
            <a:pPr algn="ctr"/>
            <a:r>
              <a:rPr lang="en-US" sz="2000" b="1" dirty="0">
                <a:ln w="19050">
                  <a:solidFill>
                    <a:schemeClr val="bg1"/>
                  </a:solidFill>
                  <a:prstDash val="solid"/>
                </a:ln>
                <a:solidFill>
                  <a:schemeClr val="bg1"/>
                </a:solidFill>
                <a:effectLst>
                  <a:glow rad="228600">
                    <a:schemeClr val="accent2">
                      <a:satMod val="175000"/>
                      <a:alpha val="40000"/>
                    </a:schemeClr>
                  </a:glow>
                  <a:outerShdw dist="38100" dir="2640000" algn="bl" rotWithShape="0">
                    <a:schemeClr val="accent1"/>
                  </a:outerShdw>
                </a:effectLst>
              </a:rPr>
              <a:t>I</a:t>
            </a:r>
            <a:endParaRPr lang="en-US" sz="2000" b="1" cap="none" spc="0" baseline="-25000" dirty="0">
              <a:ln w="19050">
                <a:solidFill>
                  <a:schemeClr val="bg1"/>
                </a:solidFill>
                <a:prstDash val="solid"/>
              </a:ln>
              <a:solidFill>
                <a:schemeClr val="bg1"/>
              </a:solidFill>
              <a:effectLst>
                <a:glow rad="228600">
                  <a:schemeClr val="accent2">
                    <a:satMod val="175000"/>
                    <a:alpha val="40000"/>
                  </a:schemeClr>
                </a:glow>
                <a:outerShdw dist="38100" dir="2640000" algn="bl" rotWithShape="0">
                  <a:schemeClr val="accent1"/>
                </a:outerShdw>
              </a:effectLst>
            </a:endParaRPr>
          </a:p>
        </p:txBody>
      </p:sp>
      <p:sp>
        <p:nvSpPr>
          <p:cNvPr id="22" name="Rectangle 21">
            <a:extLst>
              <a:ext uri="{FF2B5EF4-FFF2-40B4-BE49-F238E27FC236}">
                <a16:creationId xmlns:a16="http://schemas.microsoft.com/office/drawing/2014/main" id="{BA129B3D-66CF-450F-87DC-5CBBD7EACE6A}"/>
              </a:ext>
            </a:extLst>
          </p:cNvPr>
          <p:cNvSpPr/>
          <p:nvPr/>
        </p:nvSpPr>
        <p:spPr>
          <a:xfrm rot="2519929">
            <a:off x="10152280" y="3358525"/>
            <a:ext cx="1107996" cy="646331"/>
          </a:xfrm>
          <a:prstGeom prst="rect">
            <a:avLst/>
          </a:prstGeom>
          <a:noFill/>
        </p:spPr>
        <p:txBody>
          <a:bodyPr wrap="square" lIns="91440" tIns="45720" rIns="91440" bIns="45720">
            <a:spAutoFit/>
          </a:bodyPr>
          <a:lstStyle/>
          <a:p>
            <a:pPr algn="ctr"/>
            <a:r>
              <a:rPr lang="en-US" sz="3600" b="1" cap="none" spc="0" dirty="0">
                <a:ln w="19050">
                  <a:solidFill>
                    <a:schemeClr val="bg1"/>
                  </a:solidFill>
                  <a:prstDash val="solid"/>
                </a:ln>
                <a:solidFill>
                  <a:schemeClr val="bg1"/>
                </a:solidFill>
                <a:effectLst>
                  <a:glow rad="228600">
                    <a:schemeClr val="bg1">
                      <a:lumMod val="85000"/>
                      <a:alpha val="40000"/>
                    </a:schemeClr>
                  </a:glow>
                  <a:outerShdw dist="38100" dir="2640000" algn="bl" rotWithShape="0">
                    <a:schemeClr val="accent1"/>
                  </a:outerShdw>
                </a:effectLst>
              </a:rPr>
              <a:t>§</a:t>
            </a:r>
          </a:p>
        </p:txBody>
      </p:sp>
    </p:spTree>
    <p:extLst>
      <p:ext uri="{BB962C8B-B14F-4D97-AF65-F5344CB8AC3E}">
        <p14:creationId xmlns:p14="http://schemas.microsoft.com/office/powerpoint/2010/main" val="3278094444"/>
      </p:ext>
    </p:extLst>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4965</TotalTime>
  <Words>670</Words>
  <Application>Microsoft Office PowerPoint</Application>
  <PresentationFormat>On-screen Show (4:3)</PresentationFormat>
  <Paragraphs>216</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Eras Contour</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Alvarez</dc:creator>
  <cp:lastModifiedBy>Alexis Álvarez</cp:lastModifiedBy>
  <cp:revision>806</cp:revision>
  <dcterms:created xsi:type="dcterms:W3CDTF">2004-08-15T22:23:35Z</dcterms:created>
  <dcterms:modified xsi:type="dcterms:W3CDTF">2020-12-06T00:21:37Z</dcterms:modified>
</cp:coreProperties>
</file>