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278" r:id="rId2"/>
    <p:sldId id="1270" r:id="rId3"/>
    <p:sldId id="1273" r:id="rId4"/>
    <p:sldId id="1271" r:id="rId5"/>
    <p:sldId id="1280" r:id="rId6"/>
    <p:sldId id="1277" r:id="rId7"/>
    <p:sldId id="1275" r:id="rId8"/>
    <p:sldId id="1282" r:id="rId9"/>
    <p:sldId id="1274" r:id="rId10"/>
    <p:sldId id="1272" r:id="rId11"/>
    <p:sldId id="1276" r:id="rId12"/>
    <p:sldId id="128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Álvarez" initials="AÁ" lastIdx="3" clrIdx="0">
    <p:extLst>
      <p:ext uri="{19B8F6BF-5375-455C-9EA6-DF929625EA0E}">
        <p15:presenceInfo xmlns:p15="http://schemas.microsoft.com/office/powerpoint/2012/main" userId="3d962dcfca652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FF00"/>
    <a:srgbClr val="00FFFF"/>
    <a:srgbClr val="996633"/>
    <a:srgbClr val="0000FF"/>
    <a:srgbClr val="9966FF"/>
    <a:srgbClr val="CCECFF"/>
    <a:srgbClr val="990099"/>
    <a:srgbClr val="00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72" autoAdjust="0"/>
    <p:restoredTop sz="91438" autoAdjust="0"/>
  </p:normalViewPr>
  <p:slideViewPr>
    <p:cSldViewPr>
      <p:cViewPr>
        <p:scale>
          <a:sx n="75" d="100"/>
          <a:sy n="75" d="100"/>
        </p:scale>
        <p:origin x="1728"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B8DF5-5581-447A-9F6D-B247A97FA004}" type="slidenum">
              <a:rPr lang="en-US"/>
              <a:pPr>
                <a:defRPr/>
              </a:pPr>
              <a:t>‹#›</a:t>
            </a:fld>
            <a:endParaRPr lang="en-US"/>
          </a:p>
        </p:txBody>
      </p:sp>
    </p:spTree>
    <p:extLst>
      <p:ext uri="{BB962C8B-B14F-4D97-AF65-F5344CB8AC3E}">
        <p14:creationId xmlns:p14="http://schemas.microsoft.com/office/powerpoint/2010/main" val="348258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9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9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9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DCBADD-4A2D-476D-85E2-3529204093E9}" type="slidenum">
              <a:rPr lang="en-US"/>
              <a:pPr>
                <a:defRPr/>
              </a:pPr>
              <a:t>‹#›</a:t>
            </a:fld>
            <a:endParaRPr lang="en-US"/>
          </a:p>
        </p:txBody>
      </p:sp>
    </p:spTree>
    <p:extLst>
      <p:ext uri="{BB962C8B-B14F-4D97-AF65-F5344CB8AC3E}">
        <p14:creationId xmlns:p14="http://schemas.microsoft.com/office/powerpoint/2010/main" val="71670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4E6F6-3315-418C-80E8-821FD0F61C41}" type="slidenum">
              <a:rPr lang="en-US"/>
              <a:pPr>
                <a:defRPr/>
              </a:pPr>
              <a:t>‹#›</a:t>
            </a:fld>
            <a:endParaRPr lang="en-US"/>
          </a:p>
        </p:txBody>
      </p:sp>
    </p:spTree>
    <p:extLst>
      <p:ext uri="{BB962C8B-B14F-4D97-AF65-F5344CB8AC3E}">
        <p14:creationId xmlns:p14="http://schemas.microsoft.com/office/powerpoint/2010/main" val="17032376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3D4CD-33FC-4DFA-9020-1B2393669199}" type="slidenum">
              <a:rPr lang="en-US"/>
              <a:pPr>
                <a:defRPr/>
              </a:pPr>
              <a:t>‹#›</a:t>
            </a:fld>
            <a:endParaRPr lang="en-US"/>
          </a:p>
        </p:txBody>
      </p:sp>
    </p:spTree>
    <p:extLst>
      <p:ext uri="{BB962C8B-B14F-4D97-AF65-F5344CB8AC3E}">
        <p14:creationId xmlns:p14="http://schemas.microsoft.com/office/powerpoint/2010/main" val="15141091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99AD1-21D9-45A3-B084-2FCB8032E722}" type="slidenum">
              <a:rPr lang="en-US"/>
              <a:pPr>
                <a:defRPr/>
              </a:pPr>
              <a:t>‹#›</a:t>
            </a:fld>
            <a:endParaRPr lang="en-US"/>
          </a:p>
        </p:txBody>
      </p:sp>
    </p:spTree>
    <p:extLst>
      <p:ext uri="{BB962C8B-B14F-4D97-AF65-F5344CB8AC3E}">
        <p14:creationId xmlns:p14="http://schemas.microsoft.com/office/powerpoint/2010/main" val="996834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133B3-7FA4-4CE5-96D2-4502EBD69CD6}" type="slidenum">
              <a:rPr lang="en-US"/>
              <a:pPr>
                <a:defRPr/>
              </a:pPr>
              <a:t>‹#›</a:t>
            </a:fld>
            <a:endParaRPr lang="en-US"/>
          </a:p>
        </p:txBody>
      </p:sp>
    </p:spTree>
    <p:extLst>
      <p:ext uri="{BB962C8B-B14F-4D97-AF65-F5344CB8AC3E}">
        <p14:creationId xmlns:p14="http://schemas.microsoft.com/office/powerpoint/2010/main" val="2397550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CCBFE-DE8F-43AB-82B0-E82A7F068FB4}" type="slidenum">
              <a:rPr lang="en-US"/>
              <a:pPr>
                <a:defRPr/>
              </a:pPr>
              <a:t>‹#›</a:t>
            </a:fld>
            <a:endParaRPr lang="en-US"/>
          </a:p>
        </p:txBody>
      </p:sp>
    </p:spTree>
    <p:extLst>
      <p:ext uri="{BB962C8B-B14F-4D97-AF65-F5344CB8AC3E}">
        <p14:creationId xmlns:p14="http://schemas.microsoft.com/office/powerpoint/2010/main" val="517548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A183C-A2BE-4595-8A7B-78A2DF560128}" type="slidenum">
              <a:rPr lang="en-US"/>
              <a:pPr>
                <a:defRPr/>
              </a:pPr>
              <a:t>‹#›</a:t>
            </a:fld>
            <a:endParaRPr lang="en-US"/>
          </a:p>
        </p:txBody>
      </p:sp>
    </p:spTree>
    <p:extLst>
      <p:ext uri="{BB962C8B-B14F-4D97-AF65-F5344CB8AC3E}">
        <p14:creationId xmlns:p14="http://schemas.microsoft.com/office/powerpoint/2010/main" val="24078819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B1785A-0F40-4EF8-8592-E29F0CEC7D5B}" type="slidenum">
              <a:rPr lang="en-US"/>
              <a:pPr>
                <a:defRPr/>
              </a:pPr>
              <a:t>‹#›</a:t>
            </a:fld>
            <a:endParaRPr lang="en-US"/>
          </a:p>
        </p:txBody>
      </p:sp>
    </p:spTree>
    <p:extLst>
      <p:ext uri="{BB962C8B-B14F-4D97-AF65-F5344CB8AC3E}">
        <p14:creationId xmlns:p14="http://schemas.microsoft.com/office/powerpoint/2010/main" val="30108018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3020C-239D-4776-90DB-6202B533F9F5}" type="slidenum">
              <a:rPr lang="en-US"/>
              <a:pPr>
                <a:defRPr/>
              </a:pPr>
              <a:t>‹#›</a:t>
            </a:fld>
            <a:endParaRPr lang="en-US"/>
          </a:p>
        </p:txBody>
      </p:sp>
    </p:spTree>
    <p:extLst>
      <p:ext uri="{BB962C8B-B14F-4D97-AF65-F5344CB8AC3E}">
        <p14:creationId xmlns:p14="http://schemas.microsoft.com/office/powerpoint/2010/main" val="16561784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E05F8-0F10-4A44-9852-4D49B1D36A0B}" type="slidenum">
              <a:rPr lang="en-US"/>
              <a:pPr>
                <a:defRPr/>
              </a:pPr>
              <a:t>‹#›</a:t>
            </a:fld>
            <a:endParaRPr lang="en-US"/>
          </a:p>
        </p:txBody>
      </p:sp>
    </p:spTree>
    <p:extLst>
      <p:ext uri="{BB962C8B-B14F-4D97-AF65-F5344CB8AC3E}">
        <p14:creationId xmlns:p14="http://schemas.microsoft.com/office/powerpoint/2010/main" val="2710629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BD6BF-E24A-4686-B58F-5AE666961669}" type="slidenum">
              <a:rPr lang="en-US"/>
              <a:pPr>
                <a:defRPr/>
              </a:pPr>
              <a:t>‹#›</a:t>
            </a:fld>
            <a:endParaRPr lang="en-US"/>
          </a:p>
        </p:txBody>
      </p:sp>
    </p:spTree>
    <p:extLst>
      <p:ext uri="{BB962C8B-B14F-4D97-AF65-F5344CB8AC3E}">
        <p14:creationId xmlns:p14="http://schemas.microsoft.com/office/powerpoint/2010/main" val="13382155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51D82-C62C-4461-B8D0-3337454C88A9}" type="slidenum">
              <a:rPr lang="en-US"/>
              <a:pPr>
                <a:defRPr/>
              </a:pPr>
              <a:t>‹#›</a:t>
            </a:fld>
            <a:endParaRPr lang="en-US"/>
          </a:p>
        </p:txBody>
      </p:sp>
    </p:spTree>
    <p:extLst>
      <p:ext uri="{BB962C8B-B14F-4D97-AF65-F5344CB8AC3E}">
        <p14:creationId xmlns:p14="http://schemas.microsoft.com/office/powerpoint/2010/main" val="18720251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1FB090-C03C-4853-8C2B-148B4913C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5" y="0"/>
            <a:ext cx="52949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5"/>
          <p:cNvSpPr/>
          <p:nvPr/>
        </p:nvSpPr>
        <p:spPr bwMode="auto">
          <a:xfrm>
            <a:off x="3620456" y="894080"/>
            <a:ext cx="1330960" cy="1930400"/>
          </a:xfrm>
          <a:custGeom>
            <a:avLst/>
            <a:gdLst>
              <a:gd name="connsiteX0" fmla="*/ 0 w 1234440"/>
              <a:gd name="connsiteY0" fmla="*/ 1823720 h 1823720"/>
              <a:gd name="connsiteX1" fmla="*/ 777240 w 1234440"/>
              <a:gd name="connsiteY1" fmla="*/ 934720 h 1823720"/>
              <a:gd name="connsiteX2" fmla="*/ 782320 w 1234440"/>
              <a:gd name="connsiteY2" fmla="*/ 0 h 1823720"/>
              <a:gd name="connsiteX3" fmla="*/ 1234440 w 1234440"/>
              <a:gd name="connsiteY3" fmla="*/ 10160 h 1823720"/>
              <a:gd name="connsiteX0" fmla="*/ 0 w 1376680"/>
              <a:gd name="connsiteY0" fmla="*/ 1889760 h 1889760"/>
              <a:gd name="connsiteX1" fmla="*/ 919480 w 1376680"/>
              <a:gd name="connsiteY1" fmla="*/ 934720 h 1889760"/>
              <a:gd name="connsiteX2" fmla="*/ 924560 w 1376680"/>
              <a:gd name="connsiteY2" fmla="*/ 0 h 1889760"/>
              <a:gd name="connsiteX3" fmla="*/ 1376680 w 1376680"/>
              <a:gd name="connsiteY3" fmla="*/ 10160 h 1889760"/>
            </a:gdLst>
            <a:ahLst/>
            <a:cxnLst>
              <a:cxn ang="0">
                <a:pos x="connsiteX0" y="connsiteY0"/>
              </a:cxn>
              <a:cxn ang="0">
                <a:pos x="connsiteX1" y="connsiteY1"/>
              </a:cxn>
              <a:cxn ang="0">
                <a:pos x="connsiteX2" y="connsiteY2"/>
              </a:cxn>
              <a:cxn ang="0">
                <a:pos x="connsiteX3" y="connsiteY3"/>
              </a:cxn>
            </a:cxnLst>
            <a:rect l="l" t="t" r="r" b="b"/>
            <a:pathLst>
              <a:path w="1376680" h="1889760">
                <a:moveTo>
                  <a:pt x="0" y="1889760"/>
                </a:moveTo>
                <a:lnTo>
                  <a:pt x="919480" y="934720"/>
                </a:lnTo>
                <a:cubicBezTo>
                  <a:pt x="921173" y="623147"/>
                  <a:pt x="922867" y="311573"/>
                  <a:pt x="924560" y="0"/>
                </a:cubicBezTo>
                <a:lnTo>
                  <a:pt x="1376680" y="1016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3706816" y="2885440"/>
            <a:ext cx="518160" cy="2362200"/>
          </a:xfrm>
          <a:custGeom>
            <a:avLst/>
            <a:gdLst>
              <a:gd name="connsiteX0" fmla="*/ 0 w 518160"/>
              <a:gd name="connsiteY0" fmla="*/ 0 h 2362200"/>
              <a:gd name="connsiteX1" fmla="*/ 502920 w 518160"/>
              <a:gd name="connsiteY1" fmla="*/ 381000 h 2362200"/>
              <a:gd name="connsiteX2" fmla="*/ 518160 w 518160"/>
              <a:gd name="connsiteY2" fmla="*/ 2087880 h 2362200"/>
              <a:gd name="connsiteX3" fmla="*/ 228600 w 51816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518160" h="2362200">
                <a:moveTo>
                  <a:pt x="0" y="0"/>
                </a:moveTo>
                <a:lnTo>
                  <a:pt x="502920" y="381000"/>
                </a:lnTo>
                <a:lnTo>
                  <a:pt x="518160" y="2087880"/>
                </a:lnTo>
                <a:lnTo>
                  <a:pt x="228600" y="23622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17"/>
          <p:cNvSpPr/>
          <p:nvPr/>
        </p:nvSpPr>
        <p:spPr bwMode="auto">
          <a:xfrm>
            <a:off x="3325816" y="3012440"/>
            <a:ext cx="360680" cy="960120"/>
          </a:xfrm>
          <a:custGeom>
            <a:avLst/>
            <a:gdLst>
              <a:gd name="connsiteX0" fmla="*/ 355600 w 360680"/>
              <a:gd name="connsiteY0" fmla="*/ 0 h 960120"/>
              <a:gd name="connsiteX1" fmla="*/ 360680 w 360680"/>
              <a:gd name="connsiteY1" fmla="*/ 320040 h 960120"/>
              <a:gd name="connsiteX2" fmla="*/ 0 w 360680"/>
              <a:gd name="connsiteY2" fmla="*/ 533400 h 960120"/>
              <a:gd name="connsiteX3" fmla="*/ 35560 w 36068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360680" h="960120">
                <a:moveTo>
                  <a:pt x="355600" y="0"/>
                </a:moveTo>
                <a:cubicBezTo>
                  <a:pt x="357293" y="106680"/>
                  <a:pt x="358987" y="213360"/>
                  <a:pt x="360680" y="320040"/>
                </a:cubicBezTo>
                <a:lnTo>
                  <a:pt x="0" y="533400"/>
                </a:lnTo>
                <a:lnTo>
                  <a:pt x="35560" y="96012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1309056" y="3022600"/>
            <a:ext cx="1940560" cy="2311400"/>
          </a:xfrm>
          <a:custGeom>
            <a:avLst/>
            <a:gdLst>
              <a:gd name="connsiteX0" fmla="*/ 1950720 w 1950720"/>
              <a:gd name="connsiteY0" fmla="*/ 0 h 2179320"/>
              <a:gd name="connsiteX1" fmla="*/ 1376680 w 1950720"/>
              <a:gd name="connsiteY1" fmla="*/ 502920 h 2179320"/>
              <a:gd name="connsiteX2" fmla="*/ 1381760 w 1950720"/>
              <a:gd name="connsiteY2" fmla="*/ 2021840 h 2179320"/>
              <a:gd name="connsiteX3" fmla="*/ 0 w 1950720"/>
              <a:gd name="connsiteY3" fmla="*/ 2006600 h 2179320"/>
              <a:gd name="connsiteX4" fmla="*/ 10160 w 1950720"/>
              <a:gd name="connsiteY4" fmla="*/ 2179320 h 2179320"/>
              <a:gd name="connsiteX0" fmla="*/ 1940560 w 1940560"/>
              <a:gd name="connsiteY0" fmla="*/ 0 h 2179320"/>
              <a:gd name="connsiteX1" fmla="*/ 1366520 w 1940560"/>
              <a:gd name="connsiteY1" fmla="*/ 502920 h 2179320"/>
              <a:gd name="connsiteX2" fmla="*/ 1371600 w 1940560"/>
              <a:gd name="connsiteY2" fmla="*/ 2021840 h 2179320"/>
              <a:gd name="connsiteX3" fmla="*/ 1270 w 1940560"/>
              <a:gd name="connsiteY3" fmla="*/ 2018030 h 2179320"/>
              <a:gd name="connsiteX4" fmla="*/ 0 w 1940560"/>
              <a:gd name="connsiteY4" fmla="*/ 2179320 h 21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60" h="2179320">
                <a:moveTo>
                  <a:pt x="1940560" y="0"/>
                </a:moveTo>
                <a:lnTo>
                  <a:pt x="1366520" y="502920"/>
                </a:lnTo>
                <a:cubicBezTo>
                  <a:pt x="1368213" y="1009227"/>
                  <a:pt x="1369907" y="1515533"/>
                  <a:pt x="1371600" y="2021840"/>
                </a:cubicBezTo>
                <a:lnTo>
                  <a:pt x="1270" y="2018030"/>
                </a:lnTo>
                <a:cubicBezTo>
                  <a:pt x="847" y="2071793"/>
                  <a:pt x="423" y="2125557"/>
                  <a:pt x="0" y="2179320"/>
                </a:cubicBez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1580836" y="2824480"/>
            <a:ext cx="1638300" cy="565150"/>
          </a:xfrm>
          <a:custGeom>
            <a:avLst/>
            <a:gdLst>
              <a:gd name="connsiteX0" fmla="*/ 1630680 w 1630680"/>
              <a:gd name="connsiteY0" fmla="*/ 0 h 513080"/>
              <a:gd name="connsiteX1" fmla="*/ 838200 w 1630680"/>
              <a:gd name="connsiteY1" fmla="*/ 15240 h 513080"/>
              <a:gd name="connsiteX2" fmla="*/ 396240 w 1630680"/>
              <a:gd name="connsiteY2" fmla="*/ 472440 h 513080"/>
              <a:gd name="connsiteX3" fmla="*/ 0 w 1630680"/>
              <a:gd name="connsiteY3" fmla="*/ 513080 h 513080"/>
              <a:gd name="connsiteX4" fmla="*/ 0 w 1630680"/>
              <a:gd name="connsiteY4" fmla="*/ 452120 h 513080"/>
              <a:gd name="connsiteX0" fmla="*/ 1630680 w 1630680"/>
              <a:gd name="connsiteY0" fmla="*/ 0 h 513080"/>
              <a:gd name="connsiteX1" fmla="*/ 838200 w 1630680"/>
              <a:gd name="connsiteY1" fmla="*/ 15240 h 513080"/>
              <a:gd name="connsiteX2" fmla="*/ 401320 w 1630680"/>
              <a:gd name="connsiteY2" fmla="*/ 508000 h 513080"/>
              <a:gd name="connsiteX3" fmla="*/ 0 w 1630680"/>
              <a:gd name="connsiteY3" fmla="*/ 513080 h 513080"/>
              <a:gd name="connsiteX4" fmla="*/ 0 w 1630680"/>
              <a:gd name="connsiteY4" fmla="*/ 452120 h 51308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513080 h 565150"/>
              <a:gd name="connsiteX4" fmla="*/ 0 w 1630680"/>
              <a:gd name="connsiteY4" fmla="*/ 452120 h 56515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452120 h 565150"/>
              <a:gd name="connsiteX0" fmla="*/ 1638300 w 1638300"/>
              <a:gd name="connsiteY0" fmla="*/ 0 h 565150"/>
              <a:gd name="connsiteX1" fmla="*/ 845820 w 1638300"/>
              <a:gd name="connsiteY1" fmla="*/ 15240 h 565150"/>
              <a:gd name="connsiteX2" fmla="*/ 412750 w 1638300"/>
              <a:gd name="connsiteY2" fmla="*/ 565150 h 565150"/>
              <a:gd name="connsiteX3" fmla="*/ 0 w 1638300"/>
              <a:gd name="connsiteY3" fmla="*/ 368300 h 565150"/>
            </a:gdLst>
            <a:ahLst/>
            <a:cxnLst>
              <a:cxn ang="0">
                <a:pos x="connsiteX0" y="connsiteY0"/>
              </a:cxn>
              <a:cxn ang="0">
                <a:pos x="connsiteX1" y="connsiteY1"/>
              </a:cxn>
              <a:cxn ang="0">
                <a:pos x="connsiteX2" y="connsiteY2"/>
              </a:cxn>
              <a:cxn ang="0">
                <a:pos x="connsiteX3" y="connsiteY3"/>
              </a:cxn>
            </a:cxnLst>
            <a:rect l="l" t="t" r="r" b="b"/>
            <a:pathLst>
              <a:path w="1638300" h="565150">
                <a:moveTo>
                  <a:pt x="1638300" y="0"/>
                </a:moveTo>
                <a:lnTo>
                  <a:pt x="845820" y="15240"/>
                </a:lnTo>
                <a:lnTo>
                  <a:pt x="412750" y="565150"/>
                </a:lnTo>
                <a:lnTo>
                  <a:pt x="0" y="3683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23"/>
          <p:cNvSpPr/>
          <p:nvPr/>
        </p:nvSpPr>
        <p:spPr bwMode="auto">
          <a:xfrm>
            <a:off x="1679896" y="1163320"/>
            <a:ext cx="1732280" cy="1544320"/>
          </a:xfrm>
          <a:custGeom>
            <a:avLst/>
            <a:gdLst>
              <a:gd name="connsiteX0" fmla="*/ 1732280 w 1732280"/>
              <a:gd name="connsiteY0" fmla="*/ 1544320 h 1544320"/>
              <a:gd name="connsiteX1" fmla="*/ 0 w 1732280"/>
              <a:gd name="connsiteY1" fmla="*/ 0 h 1544320"/>
            </a:gdLst>
            <a:ahLst/>
            <a:cxnLst>
              <a:cxn ang="0">
                <a:pos x="connsiteX0" y="connsiteY0"/>
              </a:cxn>
              <a:cxn ang="0">
                <a:pos x="connsiteX1" y="connsiteY1"/>
              </a:cxn>
            </a:cxnLst>
            <a:rect l="l" t="t" r="r" b="b"/>
            <a:pathLst>
              <a:path w="1732280" h="1544320">
                <a:moveTo>
                  <a:pt x="1732280" y="1544320"/>
                </a:moveTo>
                <a:lnTo>
                  <a:pt x="0" y="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24"/>
          <p:cNvSpPr/>
          <p:nvPr/>
        </p:nvSpPr>
        <p:spPr bwMode="auto">
          <a:xfrm>
            <a:off x="3371310" y="3032760"/>
            <a:ext cx="1514066" cy="817880"/>
          </a:xfrm>
          <a:custGeom>
            <a:avLst/>
            <a:gdLst>
              <a:gd name="connsiteX0" fmla="*/ 5080 w 1518920"/>
              <a:gd name="connsiteY0" fmla="*/ 0 h 817880"/>
              <a:gd name="connsiteX1" fmla="*/ 0 w 1518920"/>
              <a:gd name="connsiteY1" fmla="*/ 299720 h 817880"/>
              <a:gd name="connsiteX2" fmla="*/ 1518920 w 1518920"/>
              <a:gd name="connsiteY2" fmla="*/ 817880 h 817880"/>
              <a:gd name="connsiteX0" fmla="*/ 10160 w 1524000"/>
              <a:gd name="connsiteY0" fmla="*/ 0 h 817880"/>
              <a:gd name="connsiteX1" fmla="*/ 0 w 1524000"/>
              <a:gd name="connsiteY1" fmla="*/ 228600 h 817880"/>
              <a:gd name="connsiteX2" fmla="*/ 1524000 w 1524000"/>
              <a:gd name="connsiteY2" fmla="*/ 817880 h 817880"/>
              <a:gd name="connsiteX0" fmla="*/ 226 w 1514066"/>
              <a:gd name="connsiteY0" fmla="*/ 0 h 817880"/>
              <a:gd name="connsiteX1" fmla="*/ 5306 w 1514066"/>
              <a:gd name="connsiteY1" fmla="*/ 228600 h 817880"/>
              <a:gd name="connsiteX2" fmla="*/ 1514066 w 1514066"/>
              <a:gd name="connsiteY2" fmla="*/ 817880 h 817880"/>
            </a:gdLst>
            <a:ahLst/>
            <a:cxnLst>
              <a:cxn ang="0">
                <a:pos x="connsiteX0" y="connsiteY0"/>
              </a:cxn>
              <a:cxn ang="0">
                <a:pos x="connsiteX1" y="connsiteY1"/>
              </a:cxn>
              <a:cxn ang="0">
                <a:pos x="connsiteX2" y="connsiteY2"/>
              </a:cxn>
            </a:cxnLst>
            <a:rect l="l" t="t" r="r" b="b"/>
            <a:pathLst>
              <a:path w="1514066" h="817880">
                <a:moveTo>
                  <a:pt x="226" y="0"/>
                </a:moveTo>
                <a:cubicBezTo>
                  <a:pt x="-1467" y="99907"/>
                  <a:pt x="6999" y="128693"/>
                  <a:pt x="5306" y="228600"/>
                </a:cubicBezTo>
                <a:lnTo>
                  <a:pt x="1514066" y="81788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Rectangle 26"/>
          <p:cNvSpPr/>
          <p:nvPr/>
        </p:nvSpPr>
        <p:spPr>
          <a:xfrm>
            <a:off x="2665780" y="1828800"/>
            <a:ext cx="614272" cy="307777"/>
          </a:xfrm>
          <a:prstGeom prst="rect">
            <a:avLst/>
          </a:prstGeom>
          <a:noFill/>
        </p:spPr>
        <p:txBody>
          <a:bodyPr wrap="none" lIns="91440" tIns="45720" rIns="91440" bIns="45720">
            <a:spAutoFit/>
          </a:bodyPr>
          <a:lstStyle/>
          <a:p>
            <a:pPr algn="ctr"/>
            <a:r>
              <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To Material</a:t>
            </a:r>
          </a:p>
          <a:p>
            <a:pPr algn="ctr"/>
            <a:r>
              <a:rPr lang="en-US" sz="70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Plane</a:t>
            </a:r>
            <a:endPar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endParaRPr>
          </a:p>
        </p:txBody>
      </p:sp>
      <p:sp>
        <p:nvSpPr>
          <p:cNvPr id="28" name="Freeform 27"/>
          <p:cNvSpPr/>
          <p:nvPr/>
        </p:nvSpPr>
        <p:spPr bwMode="auto">
          <a:xfrm>
            <a:off x="1505906" y="2926080"/>
            <a:ext cx="1668780" cy="2152197"/>
          </a:xfrm>
          <a:custGeom>
            <a:avLst/>
            <a:gdLst>
              <a:gd name="connsiteX0" fmla="*/ 1664970 w 1664970"/>
              <a:gd name="connsiteY0" fmla="*/ 0 h 1985010"/>
              <a:gd name="connsiteX1" fmla="*/ 1059180 w 1664970"/>
              <a:gd name="connsiteY1" fmla="*/ 514350 h 1985010"/>
              <a:gd name="connsiteX2" fmla="*/ 1062990 w 1664970"/>
              <a:gd name="connsiteY2" fmla="*/ 1985010 h 1985010"/>
              <a:gd name="connsiteX3" fmla="*/ 0 w 1664970"/>
              <a:gd name="connsiteY3" fmla="*/ 1965960 h 1985010"/>
              <a:gd name="connsiteX0" fmla="*/ 1661160 w 1661160"/>
              <a:gd name="connsiteY0" fmla="*/ 0 h 1985010"/>
              <a:gd name="connsiteX1" fmla="*/ 1055370 w 1661160"/>
              <a:gd name="connsiteY1" fmla="*/ 514350 h 1985010"/>
              <a:gd name="connsiteX2" fmla="*/ 1059180 w 1661160"/>
              <a:gd name="connsiteY2" fmla="*/ 1985010 h 1985010"/>
              <a:gd name="connsiteX3" fmla="*/ 0 w 1661160"/>
              <a:gd name="connsiteY3" fmla="*/ 1977390 h 1985010"/>
              <a:gd name="connsiteX0" fmla="*/ 1739617 w 1739617"/>
              <a:gd name="connsiteY0" fmla="*/ 0 h 1985010"/>
              <a:gd name="connsiteX1" fmla="*/ 1133827 w 1739617"/>
              <a:gd name="connsiteY1" fmla="*/ 514350 h 1985010"/>
              <a:gd name="connsiteX2" fmla="*/ 1137637 w 1739617"/>
              <a:gd name="connsiteY2" fmla="*/ 1985010 h 1985010"/>
              <a:gd name="connsiteX3" fmla="*/ 78457 w 1739617"/>
              <a:gd name="connsiteY3" fmla="*/ 1977390 h 1985010"/>
              <a:gd name="connsiteX4" fmla="*/ 78457 w 1739617"/>
              <a:gd name="connsiteY4" fmla="*/ 1970626 h 1985010"/>
              <a:gd name="connsiteX0" fmla="*/ 1747183 w 1747183"/>
              <a:gd name="connsiteY0" fmla="*/ 0 h 1985010"/>
              <a:gd name="connsiteX1" fmla="*/ 1141393 w 1747183"/>
              <a:gd name="connsiteY1" fmla="*/ 514350 h 1985010"/>
              <a:gd name="connsiteX2" fmla="*/ 1145203 w 1747183"/>
              <a:gd name="connsiteY2" fmla="*/ 1985010 h 1985010"/>
              <a:gd name="connsiteX3" fmla="*/ 86023 w 1747183"/>
              <a:gd name="connsiteY3" fmla="*/ 1977390 h 1985010"/>
              <a:gd name="connsiteX4" fmla="*/ 59353 w 1747183"/>
              <a:gd name="connsiteY4" fmla="*/ 1869937 h 1985010"/>
              <a:gd name="connsiteX0" fmla="*/ 1741644 w 1741644"/>
              <a:gd name="connsiteY0" fmla="*/ 0 h 1985010"/>
              <a:gd name="connsiteX1" fmla="*/ 1135854 w 1741644"/>
              <a:gd name="connsiteY1" fmla="*/ 514350 h 1985010"/>
              <a:gd name="connsiteX2" fmla="*/ 1139664 w 1741644"/>
              <a:gd name="connsiteY2" fmla="*/ 1985010 h 1985010"/>
              <a:gd name="connsiteX3" fmla="*/ 80484 w 1741644"/>
              <a:gd name="connsiteY3" fmla="*/ 1977390 h 1985010"/>
              <a:gd name="connsiteX4" fmla="*/ 72864 w 1741644"/>
              <a:gd name="connsiteY4" fmla="*/ 1891513 h 1985010"/>
              <a:gd name="connsiteX0" fmla="*/ 1668780 w 1668780"/>
              <a:gd name="connsiteY0" fmla="*/ 0 h 1985010"/>
              <a:gd name="connsiteX1" fmla="*/ 1062990 w 1668780"/>
              <a:gd name="connsiteY1" fmla="*/ 514350 h 1985010"/>
              <a:gd name="connsiteX2" fmla="*/ 1066800 w 1668780"/>
              <a:gd name="connsiteY2" fmla="*/ 1985010 h 1985010"/>
              <a:gd name="connsiteX3" fmla="*/ 7620 w 1668780"/>
              <a:gd name="connsiteY3" fmla="*/ 1977390 h 1985010"/>
              <a:gd name="connsiteX4" fmla="*/ 0 w 1668780"/>
              <a:gd name="connsiteY4" fmla="*/ 1891513 h 1985010"/>
              <a:gd name="connsiteX0" fmla="*/ 1668780 w 1668780"/>
              <a:gd name="connsiteY0" fmla="*/ 0 h 2031331"/>
              <a:gd name="connsiteX1" fmla="*/ 1062990 w 1668780"/>
              <a:gd name="connsiteY1" fmla="*/ 514350 h 2031331"/>
              <a:gd name="connsiteX2" fmla="*/ 1066800 w 1668780"/>
              <a:gd name="connsiteY2" fmla="*/ 1985010 h 2031331"/>
              <a:gd name="connsiteX3" fmla="*/ 7620 w 1668780"/>
              <a:gd name="connsiteY3" fmla="*/ 2031331 h 2031331"/>
              <a:gd name="connsiteX4" fmla="*/ 0 w 1668780"/>
              <a:gd name="connsiteY4" fmla="*/ 1891513 h 2031331"/>
              <a:gd name="connsiteX0" fmla="*/ 1668780 w 1668780"/>
              <a:gd name="connsiteY0" fmla="*/ 0 h 2038951"/>
              <a:gd name="connsiteX1" fmla="*/ 1062990 w 1668780"/>
              <a:gd name="connsiteY1" fmla="*/ 514350 h 2038951"/>
              <a:gd name="connsiteX2" fmla="*/ 1051560 w 1668780"/>
              <a:gd name="connsiteY2" fmla="*/ 2038951 h 2038951"/>
              <a:gd name="connsiteX3" fmla="*/ 7620 w 1668780"/>
              <a:gd name="connsiteY3" fmla="*/ 2031331 h 2038951"/>
              <a:gd name="connsiteX4" fmla="*/ 0 w 1668780"/>
              <a:gd name="connsiteY4" fmla="*/ 1891513 h 2038951"/>
              <a:gd name="connsiteX0" fmla="*/ 1668780 w 1668780"/>
              <a:gd name="connsiteY0" fmla="*/ 0 h 2031331"/>
              <a:gd name="connsiteX1" fmla="*/ 1062990 w 1668780"/>
              <a:gd name="connsiteY1" fmla="*/ 514350 h 2031331"/>
              <a:gd name="connsiteX2" fmla="*/ 1051560 w 1668780"/>
              <a:gd name="connsiteY2" fmla="*/ 2024567 h 2031331"/>
              <a:gd name="connsiteX3" fmla="*/ 7620 w 1668780"/>
              <a:gd name="connsiteY3" fmla="*/ 2031331 h 2031331"/>
              <a:gd name="connsiteX4" fmla="*/ 0 w 1668780"/>
              <a:gd name="connsiteY4" fmla="*/ 1891513 h 203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780" h="2031331">
                <a:moveTo>
                  <a:pt x="1668780" y="0"/>
                </a:moveTo>
                <a:lnTo>
                  <a:pt x="1062990" y="514350"/>
                </a:lnTo>
                <a:lnTo>
                  <a:pt x="1051560" y="2024567"/>
                </a:lnTo>
                <a:lnTo>
                  <a:pt x="7620" y="2031331"/>
                </a:lnTo>
                <a:lnTo>
                  <a:pt x="0" y="1891513"/>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28"/>
          <p:cNvSpPr/>
          <p:nvPr/>
        </p:nvSpPr>
        <p:spPr bwMode="auto">
          <a:xfrm>
            <a:off x="1438088" y="713232"/>
            <a:ext cx="1371600" cy="2810256"/>
          </a:xfrm>
          <a:custGeom>
            <a:avLst/>
            <a:gdLst>
              <a:gd name="connsiteX0" fmla="*/ 1371600 w 1371600"/>
              <a:gd name="connsiteY0" fmla="*/ 6096 h 2810256"/>
              <a:gd name="connsiteX1" fmla="*/ 1109472 w 1371600"/>
              <a:gd name="connsiteY1" fmla="*/ 0 h 2810256"/>
              <a:gd name="connsiteX2" fmla="*/ 1115568 w 1371600"/>
              <a:gd name="connsiteY2" fmla="*/ 1548384 h 2810256"/>
              <a:gd name="connsiteX3" fmla="*/ 457200 w 1371600"/>
              <a:gd name="connsiteY3" fmla="*/ 2712720 h 2810256"/>
              <a:gd name="connsiteX4" fmla="*/ 0 w 1371600"/>
              <a:gd name="connsiteY4" fmla="*/ 2810256 h 28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2810256">
                <a:moveTo>
                  <a:pt x="1371600" y="6096"/>
                </a:moveTo>
                <a:lnTo>
                  <a:pt x="1109472" y="0"/>
                </a:lnTo>
                <a:lnTo>
                  <a:pt x="1115568" y="1548384"/>
                </a:lnTo>
                <a:lnTo>
                  <a:pt x="457200" y="2712720"/>
                </a:lnTo>
                <a:lnTo>
                  <a:pt x="0" y="2810256"/>
                </a:lnTo>
              </a:path>
            </a:pathLst>
          </a:custGeom>
          <a:noFill/>
          <a:ln w="9525" cap="flat" cmpd="sng" algn="ctr">
            <a:solidFill>
              <a:schemeClr val="accent1">
                <a:lumMod val="50000"/>
              </a:schemeClr>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p:cNvSpPr/>
          <p:nvPr/>
        </p:nvSpPr>
        <p:spPr>
          <a:xfrm>
            <a:off x="6349186" y="2133600"/>
            <a:ext cx="2185214"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Citadel</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of the</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Planes</a:t>
            </a:r>
            <a:endParaRPr lang="en-US" sz="5400" cap="none" spc="0" dirty="0">
              <a:ln w="11430">
                <a:solidFill>
                  <a:srgbClr val="7030A0"/>
                </a:solidFill>
              </a:ln>
              <a:solidFill>
                <a:srgbClr val="FFC000"/>
              </a:solidFill>
              <a:effectLst>
                <a:glow rad="76200">
                  <a:schemeClr val="bg1"/>
                </a:glow>
                <a:outerShdw blurRad="80000" dist="40000" dir="5040000" algn="tl">
                  <a:srgbClr val="000000">
                    <a:alpha val="30000"/>
                  </a:srgbClr>
                </a:outerShdw>
              </a:effectLst>
            </a:endParaRPr>
          </a:p>
        </p:txBody>
      </p:sp>
      <p:sp>
        <p:nvSpPr>
          <p:cNvPr id="21" name="TextBox 20"/>
          <p:cNvSpPr txBox="1"/>
          <p:nvPr/>
        </p:nvSpPr>
        <p:spPr>
          <a:xfrm>
            <a:off x="9220200" y="-5417"/>
            <a:ext cx="3352800" cy="6863417"/>
          </a:xfrm>
          <a:prstGeom prst="rect">
            <a:avLst/>
          </a:prstGeom>
          <a:noFill/>
        </p:spPr>
        <p:txBody>
          <a:bodyPr wrap="square" rtlCol="0">
            <a:spAutoFit/>
          </a:bodyPr>
          <a:lstStyle/>
          <a:p>
            <a:pPr algn="just"/>
            <a:r>
              <a:rPr lang="en-US" sz="2200" dirty="0"/>
              <a:t>The portals’ positions in the Plane of Shadow map on this slide aren’t consistent with their positions in the Plane of Shadow slide.  Use the latter as the definitive source of current ground truth.</a:t>
            </a:r>
          </a:p>
          <a:p>
            <a:pPr algn="just"/>
            <a:endParaRPr lang="en-US" sz="2200" dirty="0"/>
          </a:p>
          <a:p>
            <a:pPr algn="just"/>
            <a:r>
              <a:rPr lang="en-US" sz="2200" dirty="0"/>
              <a:t>The IC explanation for the discrepancy is that the PCs will find this map in the map room in the </a:t>
            </a:r>
            <a:r>
              <a:rPr lang="en-US" sz="2200" dirty="0" err="1"/>
              <a:t>Ysgard</a:t>
            </a:r>
            <a:r>
              <a:rPr lang="en-US" sz="2200" dirty="0"/>
              <a:t> suite, but the map will reflect </a:t>
            </a:r>
            <a:r>
              <a:rPr lang="en-US" sz="2200" dirty="0" err="1"/>
              <a:t>Parjit’s</a:t>
            </a:r>
            <a:r>
              <a:rPr lang="en-US" sz="2200" dirty="0"/>
              <a:t> layout as he had it before the sale of the mansion on the Material Plane.  The layout was changed by </a:t>
            </a:r>
            <a:r>
              <a:rPr lang="en-US" sz="2200" dirty="0" err="1"/>
              <a:t>Kaszüm</a:t>
            </a:r>
            <a:r>
              <a:rPr lang="en-US" sz="2200" dirty="0"/>
              <a:t> shortly after his ilk moved in.</a:t>
            </a:r>
          </a:p>
        </p:txBody>
      </p:sp>
      <p:sp>
        <p:nvSpPr>
          <p:cNvPr id="2" name="Freeform 1"/>
          <p:cNvSpPr/>
          <p:nvPr/>
        </p:nvSpPr>
        <p:spPr bwMode="auto">
          <a:xfrm>
            <a:off x="3590544" y="1225296"/>
            <a:ext cx="694944" cy="2097024"/>
          </a:xfrm>
          <a:custGeom>
            <a:avLst/>
            <a:gdLst>
              <a:gd name="connsiteX0" fmla="*/ 0 w 694944"/>
              <a:gd name="connsiteY0" fmla="*/ 1810512 h 2097024"/>
              <a:gd name="connsiteX1" fmla="*/ 6096 w 694944"/>
              <a:gd name="connsiteY1" fmla="*/ 2097024 h 2097024"/>
              <a:gd name="connsiteX2" fmla="*/ 694944 w 694944"/>
              <a:gd name="connsiteY2" fmla="*/ 2090928 h 2097024"/>
              <a:gd name="connsiteX3" fmla="*/ 670560 w 694944"/>
              <a:gd name="connsiteY3" fmla="*/ 0 h 2097024"/>
              <a:gd name="connsiteX4" fmla="*/ 518160 w 694944"/>
              <a:gd name="connsiteY4" fmla="*/ 6096 h 2097024"/>
              <a:gd name="connsiteX0" fmla="*/ 0 w 694944"/>
              <a:gd name="connsiteY0" fmla="*/ 1810512 h 2097024"/>
              <a:gd name="connsiteX1" fmla="*/ 6096 w 694944"/>
              <a:gd name="connsiteY1" fmla="*/ 2097024 h 2097024"/>
              <a:gd name="connsiteX2" fmla="*/ 694944 w 694944"/>
              <a:gd name="connsiteY2" fmla="*/ 2090928 h 2097024"/>
              <a:gd name="connsiteX3" fmla="*/ 676656 w 694944"/>
              <a:gd name="connsiteY3" fmla="*/ 0 h 2097024"/>
              <a:gd name="connsiteX4" fmla="*/ 518160 w 694944"/>
              <a:gd name="connsiteY4" fmla="*/ 6096 h 2097024"/>
              <a:gd name="connsiteX0" fmla="*/ 0 w 719328"/>
              <a:gd name="connsiteY0" fmla="*/ 1810512 h 2109216"/>
              <a:gd name="connsiteX1" fmla="*/ 6096 w 719328"/>
              <a:gd name="connsiteY1" fmla="*/ 2097024 h 2109216"/>
              <a:gd name="connsiteX2" fmla="*/ 719328 w 719328"/>
              <a:gd name="connsiteY2" fmla="*/ 2109216 h 2109216"/>
              <a:gd name="connsiteX3" fmla="*/ 676656 w 719328"/>
              <a:gd name="connsiteY3" fmla="*/ 0 h 2109216"/>
              <a:gd name="connsiteX4" fmla="*/ 518160 w 719328"/>
              <a:gd name="connsiteY4" fmla="*/ 6096 h 2109216"/>
              <a:gd name="connsiteX0" fmla="*/ 0 w 688848"/>
              <a:gd name="connsiteY0" fmla="*/ 1810512 h 2097024"/>
              <a:gd name="connsiteX1" fmla="*/ 6096 w 688848"/>
              <a:gd name="connsiteY1" fmla="*/ 2097024 h 2097024"/>
              <a:gd name="connsiteX2" fmla="*/ 688848 w 688848"/>
              <a:gd name="connsiteY2" fmla="*/ 2078736 h 2097024"/>
              <a:gd name="connsiteX3" fmla="*/ 676656 w 688848"/>
              <a:gd name="connsiteY3" fmla="*/ 0 h 2097024"/>
              <a:gd name="connsiteX4" fmla="*/ 518160 w 688848"/>
              <a:gd name="connsiteY4" fmla="*/ 6096 h 2097024"/>
              <a:gd name="connsiteX0" fmla="*/ 0 w 694944"/>
              <a:gd name="connsiteY0" fmla="*/ 1810512 h 2097024"/>
              <a:gd name="connsiteX1" fmla="*/ 6096 w 694944"/>
              <a:gd name="connsiteY1" fmla="*/ 2097024 h 2097024"/>
              <a:gd name="connsiteX2" fmla="*/ 694944 w 694944"/>
              <a:gd name="connsiteY2" fmla="*/ 2097024 h 2097024"/>
              <a:gd name="connsiteX3" fmla="*/ 676656 w 694944"/>
              <a:gd name="connsiteY3" fmla="*/ 0 h 2097024"/>
              <a:gd name="connsiteX4" fmla="*/ 518160 w 694944"/>
              <a:gd name="connsiteY4" fmla="*/ 6096 h 209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 h="2097024">
                <a:moveTo>
                  <a:pt x="0" y="1810512"/>
                </a:moveTo>
                <a:lnTo>
                  <a:pt x="6096" y="2097024"/>
                </a:lnTo>
                <a:lnTo>
                  <a:pt x="694944" y="2097024"/>
                </a:lnTo>
                <a:lnTo>
                  <a:pt x="676656" y="0"/>
                </a:lnTo>
                <a:lnTo>
                  <a:pt x="518160" y="6096"/>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2189856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Jue\DoW\Maps\Citadel of the Planes\citadel-03-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80" y="0"/>
            <a:ext cx="7610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6114" y="115669"/>
            <a:ext cx="114646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Changing</a:t>
            </a:r>
          </a:p>
          <a:p>
            <a:pPr algn="ctr"/>
            <a:r>
              <a:rPr lang="en-US" sz="1800" b="1" dirty="0">
                <a:ln w="11430"/>
                <a:solidFill>
                  <a:srgbClr val="CCFFFF"/>
                </a:solidFill>
                <a:effectLst>
                  <a:outerShdw blurRad="80000" dist="40000" dir="5040000" algn="tl">
                    <a:srgbClr val="000000">
                      <a:alpha val="30000"/>
                    </a:srgbClr>
                  </a:outerShdw>
                </a:effectLst>
              </a:rPr>
              <a:t>Rooms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5084958" y="3429000"/>
            <a:ext cx="1345240"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Water</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Genasi</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Merfolk</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Love Slaves</a:t>
            </a:r>
          </a:p>
        </p:txBody>
      </p:sp>
      <p:sp>
        <p:nvSpPr>
          <p:cNvPr id="7" name="Rectangle 6"/>
          <p:cNvSpPr/>
          <p:nvPr/>
        </p:nvSpPr>
        <p:spPr>
          <a:xfrm rot="5400000">
            <a:off x="7053726" y="3075057"/>
            <a:ext cx="3212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00FFFF"/>
                  </a:solidFill>
                </a:ln>
                <a:solidFill>
                  <a:srgbClr val="00FFFF"/>
                </a:solidFill>
                <a:effectLst>
                  <a:glow rad="76200">
                    <a:schemeClr val="bg1"/>
                  </a:glow>
                  <a:outerShdw blurRad="80000" dist="40000" dir="5040000" algn="tl">
                    <a:srgbClr val="000000">
                      <a:alpha val="30000"/>
                    </a:srgbClr>
                  </a:outerShdw>
                </a:effectLst>
              </a:rPr>
              <a:t>Plane of Water</a:t>
            </a:r>
            <a:endParaRPr lang="en-US" sz="4000" cap="none" spc="0" dirty="0">
              <a:ln w="11430">
                <a:solidFill>
                  <a:srgbClr val="00FFFF"/>
                </a:solidFill>
              </a:ln>
              <a:solidFill>
                <a:srgbClr val="00FFFF"/>
              </a:solidFill>
              <a:effectLst>
                <a:glow rad="76200">
                  <a:schemeClr val="bg1"/>
                </a:glow>
                <a:outerShdw blurRad="80000" dist="40000" dir="5040000" algn="tl">
                  <a:srgbClr val="000000">
                    <a:alpha val="30000"/>
                  </a:srgbClr>
                </a:outerShdw>
              </a:effectLst>
            </a:endParaRPr>
          </a:p>
        </p:txBody>
      </p:sp>
      <p:sp>
        <p:nvSpPr>
          <p:cNvPr id="8" name="Rectangle 7"/>
          <p:cNvSpPr/>
          <p:nvPr/>
        </p:nvSpPr>
        <p:spPr>
          <a:xfrm>
            <a:off x="2111514" y="4876800"/>
            <a:ext cx="95410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Positive</a:t>
            </a:r>
          </a:p>
          <a:p>
            <a:pPr algn="ctr"/>
            <a:r>
              <a:rPr lang="en-US" sz="1800" b="1" dirty="0">
                <a:ln w="11430"/>
                <a:solidFill>
                  <a:srgbClr val="CCFFFF"/>
                </a:solidFill>
                <a:effectLst>
                  <a:outerShdw blurRad="80000" dist="40000" dir="5040000" algn="tl">
                    <a:srgbClr val="000000">
                      <a:alpha val="30000"/>
                    </a:srgbClr>
                  </a:outerShdw>
                </a:effectLst>
              </a:rPr>
              <a:t>Energy</a:t>
            </a:r>
          </a:p>
          <a:p>
            <a:pPr algn="ctr"/>
            <a:r>
              <a:rPr lang="en-US" sz="1800" b="1" cap="none" spc="0" dirty="0">
                <a:ln w="11430"/>
                <a:solidFill>
                  <a:srgbClr val="CCFFFF"/>
                </a:solidFill>
                <a:effectLst>
                  <a:outerShdw blurRad="80000" dist="40000" dir="5040000" algn="tl">
                    <a:srgbClr val="000000">
                      <a:alpha val="30000"/>
                    </a:srgbClr>
                  </a:outerShdw>
                </a:effectLst>
              </a:rPr>
              <a:t>Spout</a:t>
            </a:r>
          </a:p>
        </p:txBody>
      </p:sp>
      <p:sp>
        <p:nvSpPr>
          <p:cNvPr id="2" name="Plaque 1"/>
          <p:cNvSpPr/>
          <p:nvPr/>
        </p:nvSpPr>
        <p:spPr bwMode="auto">
          <a:xfrm rot="2617210">
            <a:off x="2985248" y="5150854"/>
            <a:ext cx="205985" cy="185445"/>
          </a:xfrm>
          <a:prstGeom prst="plaque">
            <a:avLst>
              <a:gd name="adj" fmla="val 44794"/>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1656610" y="1923871"/>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TextBox 9"/>
          <p:cNvSpPr txBox="1"/>
          <p:nvPr/>
        </p:nvSpPr>
        <p:spPr>
          <a:xfrm>
            <a:off x="-2286000" y="0"/>
            <a:ext cx="21336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slave has purposely and obediently swallowed the Astral crystal, and will fight to the death to protect it.</a:t>
            </a:r>
          </a:p>
        </p:txBody>
      </p:sp>
    </p:spTree>
    <p:extLst>
      <p:ext uri="{BB962C8B-B14F-4D97-AF65-F5344CB8AC3E}">
        <p14:creationId xmlns:p14="http://schemas.microsoft.com/office/powerpoint/2010/main" val="32780944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Jue\DoW\Maps\Citadel of the Planes\citadel-07-as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20" y="0"/>
            <a:ext cx="8107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55022" y="55626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6576868" y="3505200"/>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Grand</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914400" y="1639669"/>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Violet</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5981581" y="4648200"/>
            <a:ext cx="80021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Magic</a:t>
            </a:r>
          </a:p>
          <a:p>
            <a:pPr algn="ctr"/>
            <a:r>
              <a:rPr lang="en-US" sz="1800" b="1" dirty="0">
                <a:ln w="11430"/>
                <a:solidFill>
                  <a:srgbClr val="CCFFFF"/>
                </a:solidFill>
                <a:effectLst>
                  <a:outerShdw blurRad="80000" dist="40000" dir="5040000" algn="tl">
                    <a:srgbClr val="000000">
                      <a:alpha val="30000"/>
                    </a:srgbClr>
                  </a:outerShdw>
                </a:effectLst>
              </a:rPr>
              <a:t>Lab</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rot="20094223">
            <a:off x="1320312" y="664436"/>
            <a:ext cx="76174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Heart</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9" name="Rectangle 8"/>
          <p:cNvSpPr/>
          <p:nvPr/>
        </p:nvSpPr>
        <p:spPr>
          <a:xfrm>
            <a:off x="1676400" y="2895600"/>
            <a:ext cx="1185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Arcanist’s</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11" name="Rectangle 10"/>
          <p:cNvSpPr/>
          <p:nvPr/>
        </p:nvSpPr>
        <p:spPr>
          <a:xfrm>
            <a:off x="5268403" y="381000"/>
            <a:ext cx="270779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990099"/>
                  </a:solidFill>
                </a:ln>
                <a:solidFill>
                  <a:srgbClr val="92D050"/>
                </a:solidFill>
                <a:effectLst>
                  <a:glow rad="76200">
                    <a:schemeClr val="bg1"/>
                  </a:glow>
                  <a:outerShdw blurRad="80000" dist="40000" dir="5040000" algn="tl">
                    <a:srgbClr val="000000">
                      <a:alpha val="30000"/>
                    </a:srgbClr>
                  </a:outerShdw>
                </a:effectLst>
              </a:rPr>
              <a:t>Astral Plane</a:t>
            </a:r>
            <a:endParaRPr lang="en-US" sz="4000" cap="none" spc="0" dirty="0">
              <a:ln w="11430">
                <a:solidFill>
                  <a:srgbClr val="990099"/>
                </a:solidFill>
              </a:ln>
              <a:solidFill>
                <a:srgbClr val="92D050"/>
              </a:solidFill>
              <a:effectLst>
                <a:glow rad="76200">
                  <a:schemeClr val="bg1"/>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3413550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outer pl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 y="-184785"/>
            <a:ext cx="9193530" cy="7227570"/>
          </a:xfrm>
          <a:prstGeom prst="rect">
            <a:avLst/>
          </a:prstGeom>
          <a:noFill/>
          <a:extLst>
            <a:ext uri="{909E8E84-426E-40DD-AFC4-6F175D3DCCD1}">
              <a14:hiddenFill xmlns:a14="http://schemas.microsoft.com/office/drawing/2010/main">
                <a:solidFill>
                  <a:srgbClr val="FFFFFF"/>
                </a:solidFill>
              </a14:hiddenFill>
            </a:ext>
          </a:extLst>
        </p:spPr>
      </p:pic>
      <p:sp>
        <p:nvSpPr>
          <p:cNvPr id="7" name="Quad Arrow Callout 6"/>
          <p:cNvSpPr/>
          <p:nvPr/>
        </p:nvSpPr>
        <p:spPr bwMode="auto">
          <a:xfrm>
            <a:off x="1295400" y="1752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Quad Arrow Callout 9"/>
          <p:cNvSpPr/>
          <p:nvPr/>
        </p:nvSpPr>
        <p:spPr bwMode="auto">
          <a:xfrm>
            <a:off x="2895600" y="1371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Quad Arrow Callout 10"/>
          <p:cNvSpPr/>
          <p:nvPr/>
        </p:nvSpPr>
        <p:spPr bwMode="auto">
          <a:xfrm>
            <a:off x="3429000" y="12954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Quad Arrow Callout 11"/>
          <p:cNvSpPr/>
          <p:nvPr/>
        </p:nvSpPr>
        <p:spPr bwMode="auto">
          <a:xfrm>
            <a:off x="4114800" y="425462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Quad Arrow Callout 12"/>
          <p:cNvSpPr/>
          <p:nvPr/>
        </p:nvSpPr>
        <p:spPr bwMode="auto">
          <a:xfrm>
            <a:off x="5714796" y="2686110"/>
            <a:ext cx="304800" cy="304800"/>
          </a:xfrm>
          <a:prstGeom prst="quadArrowCallout">
            <a:avLst/>
          </a:prstGeom>
          <a:solidFill>
            <a:srgbClr val="00B05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Quad Arrow Callout 13"/>
          <p:cNvSpPr/>
          <p:nvPr/>
        </p:nvSpPr>
        <p:spPr bwMode="auto">
          <a:xfrm>
            <a:off x="8229600" y="609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Freeform 3"/>
          <p:cNvSpPr/>
          <p:nvPr/>
        </p:nvSpPr>
        <p:spPr bwMode="auto">
          <a:xfrm>
            <a:off x="5913121" y="944880"/>
            <a:ext cx="2468880" cy="1798320"/>
          </a:xfrm>
          <a:custGeom>
            <a:avLst/>
            <a:gdLst>
              <a:gd name="connsiteX0" fmla="*/ 8453 w 2477333"/>
              <a:gd name="connsiteY0" fmla="*/ 1798320 h 1798320"/>
              <a:gd name="connsiteX1" fmla="*/ 160853 w 2477333"/>
              <a:gd name="connsiteY1" fmla="*/ 1452880 h 1798320"/>
              <a:gd name="connsiteX2" fmla="*/ 1105733 w 2477333"/>
              <a:gd name="connsiteY2" fmla="*/ 1066800 h 1798320"/>
              <a:gd name="connsiteX3" fmla="*/ 1522293 w 2477333"/>
              <a:gd name="connsiteY3" fmla="*/ 599440 h 1798320"/>
              <a:gd name="connsiteX4" fmla="*/ 2223333 w 2477333"/>
              <a:gd name="connsiteY4" fmla="*/ 325120 h 1798320"/>
              <a:gd name="connsiteX5" fmla="*/ 2477333 w 2477333"/>
              <a:gd name="connsiteY5" fmla="*/ 0 h 1798320"/>
              <a:gd name="connsiteX0" fmla="*/ 0 w 2468880"/>
              <a:gd name="connsiteY0" fmla="*/ 1798320 h 1798320"/>
              <a:gd name="connsiteX1" fmla="*/ 1097280 w 2468880"/>
              <a:gd name="connsiteY1" fmla="*/ 1066800 h 1798320"/>
              <a:gd name="connsiteX2" fmla="*/ 1513840 w 2468880"/>
              <a:gd name="connsiteY2" fmla="*/ 599440 h 1798320"/>
              <a:gd name="connsiteX3" fmla="*/ 2214880 w 2468880"/>
              <a:gd name="connsiteY3" fmla="*/ 325120 h 1798320"/>
              <a:gd name="connsiteX4" fmla="*/ 2468880 w 2468880"/>
              <a:gd name="connsiteY4" fmla="*/ 0 h 1798320"/>
              <a:gd name="connsiteX0" fmla="*/ 0 w 2468880"/>
              <a:gd name="connsiteY0" fmla="*/ 1798320 h 1798320"/>
              <a:gd name="connsiteX1" fmla="*/ 944880 w 2468880"/>
              <a:gd name="connsiteY1" fmla="*/ 1270000 h 1798320"/>
              <a:gd name="connsiteX2" fmla="*/ 1513840 w 2468880"/>
              <a:gd name="connsiteY2" fmla="*/ 599440 h 1798320"/>
              <a:gd name="connsiteX3" fmla="*/ 2214880 w 2468880"/>
              <a:gd name="connsiteY3" fmla="*/ 325120 h 1798320"/>
              <a:gd name="connsiteX4" fmla="*/ 2468880 w 2468880"/>
              <a:gd name="connsiteY4" fmla="*/ 0 h 179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0" h="1798320">
                <a:moveTo>
                  <a:pt x="0" y="1798320"/>
                </a:moveTo>
                <a:cubicBezTo>
                  <a:pt x="228600" y="1645920"/>
                  <a:pt x="692573" y="1469813"/>
                  <a:pt x="944880" y="1270000"/>
                </a:cubicBezTo>
                <a:cubicBezTo>
                  <a:pt x="1197187" y="1070187"/>
                  <a:pt x="1302173" y="756920"/>
                  <a:pt x="1513840" y="599440"/>
                </a:cubicBezTo>
                <a:cubicBezTo>
                  <a:pt x="1725507" y="441960"/>
                  <a:pt x="2055707" y="425027"/>
                  <a:pt x="2214880" y="325120"/>
                </a:cubicBezTo>
                <a:cubicBezTo>
                  <a:pt x="2374053" y="225213"/>
                  <a:pt x="2421466" y="112606"/>
                  <a:pt x="246888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9296400" y="-152400"/>
            <a:ext cx="3200400" cy="2308324"/>
          </a:xfrm>
          <a:prstGeom prst="rect">
            <a:avLst/>
          </a:prstGeom>
          <a:noFill/>
        </p:spPr>
        <p:txBody>
          <a:bodyPr wrap="square" rtlCol="0">
            <a:spAutoFit/>
          </a:bodyPr>
          <a:lstStyle/>
          <a:p>
            <a:pPr algn="just"/>
            <a:r>
              <a:rPr lang="en-US" sz="1800" dirty="0"/>
              <a:t>Magenta arrows represent logical progression paths from plane to plane via finding keys and other entry McGuffins.</a:t>
            </a:r>
          </a:p>
          <a:p>
            <a:pPr algn="just"/>
            <a:endParaRPr lang="en-US" sz="1800" dirty="0"/>
          </a:p>
          <a:p>
            <a:pPr algn="just"/>
            <a:r>
              <a:rPr lang="en-US" sz="1800" dirty="0"/>
              <a:t>Turquoise arrows represent a direct path from one plane to another.</a:t>
            </a:r>
          </a:p>
        </p:txBody>
      </p:sp>
      <p:sp>
        <p:nvSpPr>
          <p:cNvPr id="6" name="Freeform 5"/>
          <p:cNvSpPr/>
          <p:nvPr/>
        </p:nvSpPr>
        <p:spPr bwMode="auto">
          <a:xfrm>
            <a:off x="3667760" y="149861"/>
            <a:ext cx="4653280" cy="1201420"/>
          </a:xfrm>
          <a:custGeom>
            <a:avLst/>
            <a:gdLst>
              <a:gd name="connsiteX0" fmla="*/ 4612640 w 4662607"/>
              <a:gd name="connsiteY0" fmla="*/ 423867 h 1216347"/>
              <a:gd name="connsiteX1" fmla="*/ 4318000 w 4662607"/>
              <a:gd name="connsiteY1" fmla="*/ 108907 h 1216347"/>
              <a:gd name="connsiteX2" fmla="*/ 2032000 w 4662607"/>
              <a:gd name="connsiteY2" fmla="*/ 17467 h 1216347"/>
              <a:gd name="connsiteX3" fmla="*/ 518160 w 4662607"/>
              <a:gd name="connsiteY3" fmla="*/ 423867 h 1216347"/>
              <a:gd name="connsiteX4" fmla="*/ 0 w 4662607"/>
              <a:gd name="connsiteY4" fmla="*/ 1216347 h 1216347"/>
              <a:gd name="connsiteX0" fmla="*/ 4653280 w 4693591"/>
              <a:gd name="connsiteY0" fmla="*/ 548639 h 1219199"/>
              <a:gd name="connsiteX1" fmla="*/ 4318000 w 4693591"/>
              <a:gd name="connsiteY1" fmla="*/ 111759 h 1219199"/>
              <a:gd name="connsiteX2" fmla="*/ 2032000 w 4693591"/>
              <a:gd name="connsiteY2" fmla="*/ 20319 h 1219199"/>
              <a:gd name="connsiteX3" fmla="*/ 518160 w 4693591"/>
              <a:gd name="connsiteY3" fmla="*/ 426719 h 1219199"/>
              <a:gd name="connsiteX4" fmla="*/ 0 w 4693591"/>
              <a:gd name="connsiteY4" fmla="*/ 1219199 h 1219199"/>
              <a:gd name="connsiteX0" fmla="*/ 4653280 w 4653280"/>
              <a:gd name="connsiteY0" fmla="*/ 528320 h 1198880"/>
              <a:gd name="connsiteX1" fmla="*/ 2032000 w 4653280"/>
              <a:gd name="connsiteY1" fmla="*/ 0 h 1198880"/>
              <a:gd name="connsiteX2" fmla="*/ 518160 w 4653280"/>
              <a:gd name="connsiteY2" fmla="*/ 406400 h 1198880"/>
              <a:gd name="connsiteX3" fmla="*/ 0 w 4653280"/>
              <a:gd name="connsiteY3" fmla="*/ 1198880 h 1198880"/>
              <a:gd name="connsiteX0" fmla="*/ 4653280 w 4653280"/>
              <a:gd name="connsiteY0" fmla="*/ 530860 h 1201420"/>
              <a:gd name="connsiteX1" fmla="*/ 2032000 w 4653280"/>
              <a:gd name="connsiteY1" fmla="*/ 2540 h 1201420"/>
              <a:gd name="connsiteX2" fmla="*/ 518160 w 4653280"/>
              <a:gd name="connsiteY2" fmla="*/ 408940 h 1201420"/>
              <a:gd name="connsiteX3" fmla="*/ 0 w 4653280"/>
              <a:gd name="connsiteY3" fmla="*/ 1201420 h 1201420"/>
            </a:gdLst>
            <a:ahLst/>
            <a:cxnLst>
              <a:cxn ang="0">
                <a:pos x="connsiteX0" y="connsiteY0"/>
              </a:cxn>
              <a:cxn ang="0">
                <a:pos x="connsiteX1" y="connsiteY1"/>
              </a:cxn>
              <a:cxn ang="0">
                <a:pos x="connsiteX2" y="connsiteY2"/>
              </a:cxn>
              <a:cxn ang="0">
                <a:pos x="connsiteX3" y="connsiteY3"/>
              </a:cxn>
            </a:cxnLst>
            <a:rect l="l" t="t" r="r" b="b"/>
            <a:pathLst>
              <a:path w="4653280" h="1201420">
                <a:moveTo>
                  <a:pt x="4653280" y="530860"/>
                </a:moveTo>
                <a:cubicBezTo>
                  <a:pt x="4107180" y="420793"/>
                  <a:pt x="2721187" y="-38100"/>
                  <a:pt x="2032000" y="2540"/>
                </a:cubicBezTo>
                <a:cubicBezTo>
                  <a:pt x="1342813" y="43180"/>
                  <a:pt x="856827" y="209127"/>
                  <a:pt x="518160" y="408940"/>
                </a:cubicBezTo>
                <a:cubicBezTo>
                  <a:pt x="179493" y="608753"/>
                  <a:pt x="89746" y="905086"/>
                  <a:pt x="0" y="1201420"/>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p:nvPr/>
        </p:nvSpPr>
        <p:spPr bwMode="auto">
          <a:xfrm>
            <a:off x="3139440" y="1066303"/>
            <a:ext cx="365760" cy="345937"/>
          </a:xfrm>
          <a:custGeom>
            <a:avLst/>
            <a:gdLst>
              <a:gd name="connsiteX0" fmla="*/ 365760 w 365760"/>
              <a:gd name="connsiteY0" fmla="*/ 284977 h 345937"/>
              <a:gd name="connsiteX1" fmla="*/ 142240 w 365760"/>
              <a:gd name="connsiteY1" fmla="*/ 497 h 345937"/>
              <a:gd name="connsiteX2" fmla="*/ 0 w 365760"/>
              <a:gd name="connsiteY2" fmla="*/ 345937 h 345937"/>
            </a:gdLst>
            <a:ahLst/>
            <a:cxnLst>
              <a:cxn ang="0">
                <a:pos x="connsiteX0" y="connsiteY0"/>
              </a:cxn>
              <a:cxn ang="0">
                <a:pos x="connsiteX1" y="connsiteY1"/>
              </a:cxn>
              <a:cxn ang="0">
                <a:pos x="connsiteX2" y="connsiteY2"/>
              </a:cxn>
            </a:cxnLst>
            <a:rect l="l" t="t" r="r" b="b"/>
            <a:pathLst>
              <a:path w="365760" h="345937">
                <a:moveTo>
                  <a:pt x="365760" y="284977"/>
                </a:moveTo>
                <a:cubicBezTo>
                  <a:pt x="284480" y="137657"/>
                  <a:pt x="203200" y="-9663"/>
                  <a:pt x="142240" y="497"/>
                </a:cubicBezTo>
                <a:cubicBezTo>
                  <a:pt x="81280" y="10657"/>
                  <a:pt x="40640" y="178297"/>
                  <a:pt x="0" y="345937"/>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5" name="Quad Arrow Callout 14"/>
          <p:cNvSpPr/>
          <p:nvPr/>
        </p:nvSpPr>
        <p:spPr bwMode="auto">
          <a:xfrm>
            <a:off x="3230880" y="60960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ad Arrow Callout 15"/>
          <p:cNvSpPr/>
          <p:nvPr/>
        </p:nvSpPr>
        <p:spPr bwMode="auto">
          <a:xfrm>
            <a:off x="381000" y="92214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533400" y="1079212"/>
            <a:ext cx="1066800" cy="292388"/>
          </a:xfrm>
          <a:prstGeom prst="rect">
            <a:avLst/>
          </a:prstGeom>
          <a:noFill/>
        </p:spPr>
        <p:txBody>
          <a:bodyPr wrap="square" rtlCol="0">
            <a:spAutoFit/>
          </a:bodyPr>
          <a:lstStyle/>
          <a:p>
            <a:pPr algn="just"/>
            <a:r>
              <a:rPr lang="en-US" sz="1300" dirty="0"/>
              <a:t>Water</a:t>
            </a:r>
          </a:p>
        </p:txBody>
      </p:sp>
      <p:sp>
        <p:nvSpPr>
          <p:cNvPr id="18" name="TextBox 17"/>
          <p:cNvSpPr txBox="1"/>
          <p:nvPr/>
        </p:nvSpPr>
        <p:spPr>
          <a:xfrm>
            <a:off x="3429000" y="6248400"/>
            <a:ext cx="1066800" cy="292388"/>
          </a:xfrm>
          <a:prstGeom prst="rect">
            <a:avLst/>
          </a:prstGeom>
          <a:noFill/>
        </p:spPr>
        <p:txBody>
          <a:bodyPr wrap="square" rtlCol="0">
            <a:spAutoFit/>
          </a:bodyPr>
          <a:lstStyle/>
          <a:p>
            <a:pPr algn="just"/>
            <a:r>
              <a:rPr lang="en-US" sz="1300" dirty="0"/>
              <a:t>Fire</a:t>
            </a:r>
          </a:p>
        </p:txBody>
      </p:sp>
      <p:sp>
        <p:nvSpPr>
          <p:cNvPr id="9" name="Freeform 8"/>
          <p:cNvSpPr/>
          <p:nvPr/>
        </p:nvSpPr>
        <p:spPr bwMode="auto">
          <a:xfrm>
            <a:off x="3429000" y="4480560"/>
            <a:ext cx="756920" cy="1676400"/>
          </a:xfrm>
          <a:custGeom>
            <a:avLst/>
            <a:gdLst>
              <a:gd name="connsiteX0" fmla="*/ 670560 w 670560"/>
              <a:gd name="connsiteY0" fmla="*/ 0 h 1676400"/>
              <a:gd name="connsiteX1" fmla="*/ 497840 w 670560"/>
              <a:gd name="connsiteY1" fmla="*/ 233680 h 1676400"/>
              <a:gd name="connsiteX2" fmla="*/ 487680 w 670560"/>
              <a:gd name="connsiteY2" fmla="*/ 1148080 h 1676400"/>
              <a:gd name="connsiteX3" fmla="*/ 0 w 67056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670560" h="1676400">
                <a:moveTo>
                  <a:pt x="670560" y="0"/>
                </a:moveTo>
                <a:cubicBezTo>
                  <a:pt x="599440" y="21166"/>
                  <a:pt x="528320" y="42333"/>
                  <a:pt x="497840" y="233680"/>
                </a:cubicBezTo>
                <a:cubicBezTo>
                  <a:pt x="467360" y="425027"/>
                  <a:pt x="570653" y="907627"/>
                  <a:pt x="487680" y="1148080"/>
                </a:cubicBezTo>
                <a:cubicBezTo>
                  <a:pt x="404707" y="1388533"/>
                  <a:pt x="202353" y="1532466"/>
                  <a:pt x="0" y="167640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18"/>
          <p:cNvSpPr/>
          <p:nvPr/>
        </p:nvSpPr>
        <p:spPr bwMode="auto">
          <a:xfrm>
            <a:off x="1193675" y="801048"/>
            <a:ext cx="1783205" cy="1007432"/>
          </a:xfrm>
          <a:custGeom>
            <a:avLst/>
            <a:gdLst>
              <a:gd name="connsiteX0" fmla="*/ 1783205 w 1783205"/>
              <a:gd name="connsiteY0" fmla="*/ 641672 h 1007432"/>
              <a:gd name="connsiteX1" fmla="*/ 1072005 w 1783205"/>
              <a:gd name="connsiteY1" fmla="*/ 133672 h 1007432"/>
              <a:gd name="connsiteX2" fmla="*/ 340485 w 1783205"/>
              <a:gd name="connsiteY2" fmla="*/ 11752 h 1007432"/>
              <a:gd name="connsiteX3" fmla="*/ 5205 w 1783205"/>
              <a:gd name="connsiteY3" fmla="*/ 357192 h 1007432"/>
              <a:gd name="connsiteX4" fmla="*/ 167765 w 1783205"/>
              <a:gd name="connsiteY4" fmla="*/ 1007432 h 10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205" h="1007432">
                <a:moveTo>
                  <a:pt x="1783205" y="641672"/>
                </a:moveTo>
                <a:cubicBezTo>
                  <a:pt x="1547831" y="440165"/>
                  <a:pt x="1312458" y="238659"/>
                  <a:pt x="1072005" y="133672"/>
                </a:cubicBezTo>
                <a:cubicBezTo>
                  <a:pt x="831552" y="28685"/>
                  <a:pt x="518285" y="-25501"/>
                  <a:pt x="340485" y="11752"/>
                </a:cubicBezTo>
                <a:cubicBezTo>
                  <a:pt x="162685" y="49005"/>
                  <a:pt x="33992" y="191245"/>
                  <a:pt x="5205" y="357192"/>
                </a:cubicBezTo>
                <a:cubicBezTo>
                  <a:pt x="-23582" y="523139"/>
                  <a:pt x="72091" y="765285"/>
                  <a:pt x="167765" y="1007432"/>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568960" y="1280160"/>
            <a:ext cx="812800" cy="884008"/>
          </a:xfrm>
          <a:custGeom>
            <a:avLst/>
            <a:gdLst>
              <a:gd name="connsiteX0" fmla="*/ 1158716 w 1158716"/>
              <a:gd name="connsiteY0" fmla="*/ 802640 h 985542"/>
              <a:gd name="connsiteX1" fmla="*/ 823436 w 1158716"/>
              <a:gd name="connsiteY1" fmla="*/ 985520 h 985542"/>
              <a:gd name="connsiteX2" fmla="*/ 254476 w 1158716"/>
              <a:gd name="connsiteY2" fmla="*/ 792480 h 985542"/>
              <a:gd name="connsiteX3" fmla="*/ 476 w 1158716"/>
              <a:gd name="connsiteY3" fmla="*/ 325120 h 985542"/>
              <a:gd name="connsiteX4" fmla="*/ 203676 w 1158716"/>
              <a:gd name="connsiteY4" fmla="*/ 0 h 985542"/>
              <a:gd name="connsiteX0" fmla="*/ 1158716 w 1158716"/>
              <a:gd name="connsiteY0" fmla="*/ 802640 h 985608"/>
              <a:gd name="connsiteX1" fmla="*/ 823436 w 1158716"/>
              <a:gd name="connsiteY1" fmla="*/ 985520 h 985608"/>
              <a:gd name="connsiteX2" fmla="*/ 457676 w 1158716"/>
              <a:gd name="connsiteY2" fmla="*/ 782320 h 985608"/>
              <a:gd name="connsiteX3" fmla="*/ 476 w 1158716"/>
              <a:gd name="connsiteY3" fmla="*/ 325120 h 985608"/>
              <a:gd name="connsiteX4" fmla="*/ 203676 w 1158716"/>
              <a:gd name="connsiteY4" fmla="*/ 0 h 985608"/>
              <a:gd name="connsiteX0" fmla="*/ 991356 w 991356"/>
              <a:gd name="connsiteY0" fmla="*/ 802640 h 985608"/>
              <a:gd name="connsiteX1" fmla="*/ 656076 w 991356"/>
              <a:gd name="connsiteY1" fmla="*/ 985520 h 985608"/>
              <a:gd name="connsiteX2" fmla="*/ 290316 w 991356"/>
              <a:gd name="connsiteY2" fmla="*/ 782320 h 985608"/>
              <a:gd name="connsiteX3" fmla="*/ 97276 w 991356"/>
              <a:gd name="connsiteY3" fmla="*/ 365760 h 985608"/>
              <a:gd name="connsiteX4" fmla="*/ 36316 w 991356"/>
              <a:gd name="connsiteY4" fmla="*/ 0 h 985608"/>
              <a:gd name="connsiteX0" fmla="*/ 955040 w 955040"/>
              <a:gd name="connsiteY0" fmla="*/ 802640 h 985608"/>
              <a:gd name="connsiteX1" fmla="*/ 619760 w 955040"/>
              <a:gd name="connsiteY1" fmla="*/ 985520 h 985608"/>
              <a:gd name="connsiteX2" fmla="*/ 254000 w 955040"/>
              <a:gd name="connsiteY2" fmla="*/ 782320 h 985608"/>
              <a:gd name="connsiteX3" fmla="*/ 0 w 955040"/>
              <a:gd name="connsiteY3" fmla="*/ 0 h 985608"/>
              <a:gd name="connsiteX0" fmla="*/ 812800 w 812800"/>
              <a:gd name="connsiteY0" fmla="*/ 701040 h 884008"/>
              <a:gd name="connsiteX1" fmla="*/ 477520 w 812800"/>
              <a:gd name="connsiteY1" fmla="*/ 883920 h 884008"/>
              <a:gd name="connsiteX2" fmla="*/ 111760 w 812800"/>
              <a:gd name="connsiteY2" fmla="*/ 680720 h 884008"/>
              <a:gd name="connsiteX3" fmla="*/ 0 w 812800"/>
              <a:gd name="connsiteY3" fmla="*/ 0 h 884008"/>
            </a:gdLst>
            <a:ahLst/>
            <a:cxnLst>
              <a:cxn ang="0">
                <a:pos x="connsiteX0" y="connsiteY0"/>
              </a:cxn>
              <a:cxn ang="0">
                <a:pos x="connsiteX1" y="connsiteY1"/>
              </a:cxn>
              <a:cxn ang="0">
                <a:pos x="connsiteX2" y="connsiteY2"/>
              </a:cxn>
              <a:cxn ang="0">
                <a:pos x="connsiteX3" y="connsiteY3"/>
              </a:cxn>
            </a:cxnLst>
            <a:rect l="l" t="t" r="r" b="b"/>
            <a:pathLst>
              <a:path w="812800" h="884008">
                <a:moveTo>
                  <a:pt x="812800" y="701040"/>
                </a:moveTo>
                <a:cubicBezTo>
                  <a:pt x="720513" y="793326"/>
                  <a:pt x="594360" y="887307"/>
                  <a:pt x="477520" y="883920"/>
                </a:cubicBezTo>
                <a:cubicBezTo>
                  <a:pt x="360680" y="880533"/>
                  <a:pt x="191347" y="828040"/>
                  <a:pt x="111760" y="680720"/>
                </a:cubicBezTo>
                <a:cubicBezTo>
                  <a:pt x="32173" y="533400"/>
                  <a:pt x="52917" y="162983"/>
                  <a:pt x="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1" name="TextBox 20"/>
          <p:cNvSpPr txBox="1"/>
          <p:nvPr/>
        </p:nvSpPr>
        <p:spPr>
          <a:xfrm>
            <a:off x="1143000" y="5194012"/>
            <a:ext cx="1066800" cy="292388"/>
          </a:xfrm>
          <a:prstGeom prst="rect">
            <a:avLst/>
          </a:prstGeom>
          <a:noFill/>
        </p:spPr>
        <p:txBody>
          <a:bodyPr wrap="square" rtlCol="0">
            <a:spAutoFit/>
          </a:bodyPr>
          <a:lstStyle/>
          <a:p>
            <a:pPr algn="just"/>
            <a:r>
              <a:rPr lang="en-US" sz="1300" dirty="0"/>
              <a:t>Astral</a:t>
            </a:r>
          </a:p>
        </p:txBody>
      </p:sp>
      <p:sp>
        <p:nvSpPr>
          <p:cNvPr id="22" name="Quad Arrow Callout 21"/>
          <p:cNvSpPr/>
          <p:nvPr/>
        </p:nvSpPr>
        <p:spPr bwMode="auto">
          <a:xfrm>
            <a:off x="838200" y="5166360"/>
            <a:ext cx="304800" cy="304800"/>
          </a:xfrm>
          <a:prstGeom prst="quadArrowCallout">
            <a:avLst/>
          </a:prstGeom>
          <a:solidFill>
            <a:srgbClr val="00FFFF"/>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2"/>
          <p:cNvSpPr/>
          <p:nvPr/>
        </p:nvSpPr>
        <p:spPr bwMode="auto">
          <a:xfrm>
            <a:off x="144498" y="1158240"/>
            <a:ext cx="729262" cy="4023360"/>
          </a:xfrm>
          <a:custGeom>
            <a:avLst/>
            <a:gdLst>
              <a:gd name="connsiteX0" fmla="*/ 282222 w 729262"/>
              <a:gd name="connsiteY0" fmla="*/ 0 h 4023360"/>
              <a:gd name="connsiteX1" fmla="*/ 18062 w 729262"/>
              <a:gd name="connsiteY1" fmla="*/ 2804160 h 4023360"/>
              <a:gd name="connsiteX2" fmla="*/ 729262 w 729262"/>
              <a:gd name="connsiteY2" fmla="*/ 4023360 h 4023360"/>
            </a:gdLst>
            <a:ahLst/>
            <a:cxnLst>
              <a:cxn ang="0">
                <a:pos x="connsiteX0" y="connsiteY0"/>
              </a:cxn>
              <a:cxn ang="0">
                <a:pos x="connsiteX1" y="connsiteY1"/>
              </a:cxn>
              <a:cxn ang="0">
                <a:pos x="connsiteX2" y="connsiteY2"/>
              </a:cxn>
            </a:cxnLst>
            <a:rect l="l" t="t" r="r" b="b"/>
            <a:pathLst>
              <a:path w="729262" h="4023360">
                <a:moveTo>
                  <a:pt x="282222" y="0"/>
                </a:moveTo>
                <a:cubicBezTo>
                  <a:pt x="112888" y="1066800"/>
                  <a:pt x="-56445" y="2133600"/>
                  <a:pt x="18062" y="2804160"/>
                </a:cubicBezTo>
                <a:cubicBezTo>
                  <a:pt x="92569" y="3474720"/>
                  <a:pt x="410915" y="3749040"/>
                  <a:pt x="729262" y="402336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478144" y="5435600"/>
            <a:ext cx="2813696" cy="1229299"/>
          </a:xfrm>
          <a:custGeom>
            <a:avLst/>
            <a:gdLst>
              <a:gd name="connsiteX0" fmla="*/ 2937596 w 2937596"/>
              <a:gd name="connsiteY0" fmla="*/ 883920 h 1120369"/>
              <a:gd name="connsiteX1" fmla="*/ 2124796 w 2937596"/>
              <a:gd name="connsiteY1" fmla="*/ 1117600 h 1120369"/>
              <a:gd name="connsiteX2" fmla="*/ 478876 w 2937596"/>
              <a:gd name="connsiteY2" fmla="*/ 965200 h 1120369"/>
              <a:gd name="connsiteX3" fmla="*/ 1356 w 2937596"/>
              <a:gd name="connsiteY3" fmla="*/ 325120 h 1120369"/>
              <a:gd name="connsiteX4" fmla="*/ 580476 w 2937596"/>
              <a:gd name="connsiteY4" fmla="*/ 0 h 1120369"/>
              <a:gd name="connsiteX0" fmla="*/ 2807803 w 2807803"/>
              <a:gd name="connsiteY0" fmla="*/ 883920 h 1119086"/>
              <a:gd name="connsiteX1" fmla="*/ 1995003 w 2807803"/>
              <a:gd name="connsiteY1" fmla="*/ 1117600 h 1119086"/>
              <a:gd name="connsiteX2" fmla="*/ 349083 w 2807803"/>
              <a:gd name="connsiteY2" fmla="*/ 965200 h 1119086"/>
              <a:gd name="connsiteX3" fmla="*/ 3643 w 2807803"/>
              <a:gd name="connsiteY3" fmla="*/ 609600 h 1119086"/>
              <a:gd name="connsiteX4" fmla="*/ 450683 w 2807803"/>
              <a:gd name="connsiteY4" fmla="*/ 0 h 1119086"/>
              <a:gd name="connsiteX0" fmla="*/ 2813696 w 2813696"/>
              <a:gd name="connsiteY0" fmla="*/ 883920 h 1229299"/>
              <a:gd name="connsiteX1" fmla="*/ 2000896 w 2813696"/>
              <a:gd name="connsiteY1" fmla="*/ 1117600 h 1229299"/>
              <a:gd name="connsiteX2" fmla="*/ 812176 w 2813696"/>
              <a:gd name="connsiteY2" fmla="*/ 1198880 h 1229299"/>
              <a:gd name="connsiteX3" fmla="*/ 9536 w 2813696"/>
              <a:gd name="connsiteY3" fmla="*/ 609600 h 1229299"/>
              <a:gd name="connsiteX4" fmla="*/ 456576 w 2813696"/>
              <a:gd name="connsiteY4" fmla="*/ 0 h 122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696" h="1229299">
                <a:moveTo>
                  <a:pt x="2813696" y="883920"/>
                </a:moveTo>
                <a:cubicBezTo>
                  <a:pt x="2612189" y="993986"/>
                  <a:pt x="2334483" y="1065107"/>
                  <a:pt x="2000896" y="1117600"/>
                </a:cubicBezTo>
                <a:cubicBezTo>
                  <a:pt x="1667309" y="1170093"/>
                  <a:pt x="1144069" y="1283547"/>
                  <a:pt x="812176" y="1198880"/>
                </a:cubicBezTo>
                <a:cubicBezTo>
                  <a:pt x="480283" y="1114213"/>
                  <a:pt x="68803" y="809413"/>
                  <a:pt x="9536" y="609600"/>
                </a:cubicBezTo>
                <a:cubicBezTo>
                  <a:pt x="-49731" y="409787"/>
                  <a:pt x="175482" y="82126"/>
                  <a:pt x="456576"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25"/>
          <p:cNvSpPr/>
          <p:nvPr/>
        </p:nvSpPr>
        <p:spPr bwMode="auto">
          <a:xfrm>
            <a:off x="4368800" y="2885440"/>
            <a:ext cx="1381760" cy="1442720"/>
          </a:xfrm>
          <a:custGeom>
            <a:avLst/>
            <a:gdLst>
              <a:gd name="connsiteX0" fmla="*/ 1381760 w 1381760"/>
              <a:gd name="connsiteY0" fmla="*/ 0 h 1442720"/>
              <a:gd name="connsiteX1" fmla="*/ 487680 w 1381760"/>
              <a:gd name="connsiteY1" fmla="*/ 670560 h 1442720"/>
              <a:gd name="connsiteX2" fmla="*/ 0 w 1381760"/>
              <a:gd name="connsiteY2" fmla="*/ 1442720 h 1442720"/>
            </a:gdLst>
            <a:ahLst/>
            <a:cxnLst>
              <a:cxn ang="0">
                <a:pos x="connsiteX0" y="connsiteY0"/>
              </a:cxn>
              <a:cxn ang="0">
                <a:pos x="connsiteX1" y="connsiteY1"/>
              </a:cxn>
              <a:cxn ang="0">
                <a:pos x="connsiteX2" y="connsiteY2"/>
              </a:cxn>
            </a:cxnLst>
            <a:rect l="l" t="t" r="r" b="b"/>
            <a:pathLst>
              <a:path w="1381760" h="1442720">
                <a:moveTo>
                  <a:pt x="1381760" y="0"/>
                </a:moveTo>
                <a:cubicBezTo>
                  <a:pt x="1049866" y="215053"/>
                  <a:pt x="717973" y="430107"/>
                  <a:pt x="487680" y="670560"/>
                </a:cubicBezTo>
                <a:cubicBezTo>
                  <a:pt x="257387" y="911013"/>
                  <a:pt x="128693" y="1176866"/>
                  <a:pt x="0" y="144272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847737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Maps\Citadel of the Planes\citadel-01-sha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4272"/>
            <a:ext cx="9144000" cy="56203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973" y="5795693"/>
            <a:ext cx="4229100" cy="105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570402" y="3544669"/>
            <a:ext cx="74892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DC40</a:t>
            </a:r>
          </a:p>
          <a:p>
            <a:pPr algn="ctr"/>
            <a:r>
              <a:rPr lang="en-US" sz="1800" b="1" dirty="0">
                <a:ln w="11430">
                  <a:solidFill>
                    <a:srgbClr val="FFFF00"/>
                  </a:solidFill>
                </a:ln>
                <a:solidFill>
                  <a:srgbClr val="FF0000"/>
                </a:solidFill>
                <a:effectLst>
                  <a:outerShdw blurRad="80000" dist="40000" dir="5040000" algn="tl">
                    <a:srgbClr val="000000">
                      <a:alpha val="30000"/>
                    </a:srgbClr>
                  </a:outerShdw>
                </a:effectLst>
              </a:rPr>
              <a:t>lock</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7" name="Rectangle 16"/>
          <p:cNvSpPr/>
          <p:nvPr/>
        </p:nvSpPr>
        <p:spPr>
          <a:xfrm>
            <a:off x="6369154" y="6211669"/>
            <a:ext cx="18604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All trophies have</a:t>
            </a:r>
          </a:p>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 25 </a:t>
            </a:r>
            <a:r>
              <a:rPr lang="en-US" sz="1800" b="1" dirty="0">
                <a:ln w="11430">
                  <a:solidFill>
                    <a:srgbClr val="FFFF00"/>
                  </a:solidFill>
                </a:ln>
                <a:solidFill>
                  <a:srgbClr val="FF0000"/>
                </a:solidFill>
                <a:effectLst>
                  <a:outerShdw blurRad="80000" dist="40000" dir="5040000" algn="tl">
                    <a:srgbClr val="000000">
                      <a:alpha val="30000"/>
                    </a:srgbClr>
                  </a:outerShdw>
                </a:effectLst>
              </a:rPr>
              <a:t>locks</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9" name="Rectangle 18"/>
          <p:cNvSpPr/>
          <p:nvPr/>
        </p:nvSpPr>
        <p:spPr>
          <a:xfrm>
            <a:off x="6553200" y="2964954"/>
            <a:ext cx="105189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a:ln w="11430">
                  <a:solidFill>
                    <a:srgbClr val="7030A0"/>
                  </a:solidFill>
                </a:ln>
                <a:solidFill>
                  <a:schemeClr val="bg1"/>
                </a:solidFill>
                <a:effectLst>
                  <a:outerShdw blurRad="80000" dist="40000" dir="5040000" algn="tl">
                    <a:srgbClr val="000000">
                      <a:alpha val="30000"/>
                    </a:srgbClr>
                  </a:outerShdw>
                </a:effectLst>
              </a:rPr>
              <a:t>Kitchen</a:t>
            </a:r>
          </a:p>
        </p:txBody>
      </p:sp>
      <p:sp>
        <p:nvSpPr>
          <p:cNvPr id="20" name="Rectangle 19"/>
          <p:cNvSpPr/>
          <p:nvPr/>
        </p:nvSpPr>
        <p:spPr>
          <a:xfrm>
            <a:off x="2739220" y="0"/>
            <a:ext cx="3661580"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rPr>
              <a:t>Plane of Shadow</a:t>
            </a:r>
            <a:endParaRPr lang="en-US" sz="4000" cap="none" spc="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endParaRPr>
          </a:p>
        </p:txBody>
      </p:sp>
      <p:sp>
        <p:nvSpPr>
          <p:cNvPr id="3" name="&quot;No&quot; Symbol 2"/>
          <p:cNvSpPr/>
          <p:nvPr/>
        </p:nvSpPr>
        <p:spPr bwMode="auto">
          <a:xfrm>
            <a:off x="7297225" y="46667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quot;No&quot; Symbol 20"/>
          <p:cNvSpPr/>
          <p:nvPr/>
        </p:nvSpPr>
        <p:spPr bwMode="auto">
          <a:xfrm>
            <a:off x="6805227" y="48191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quot;No&quot; Symbol 21"/>
          <p:cNvSpPr/>
          <p:nvPr/>
        </p:nvSpPr>
        <p:spPr bwMode="auto">
          <a:xfrm>
            <a:off x="6842096" y="368783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quot;No&quot; Symbol 22"/>
          <p:cNvSpPr/>
          <p:nvPr/>
        </p:nvSpPr>
        <p:spPr bwMode="auto">
          <a:xfrm>
            <a:off x="7286448" y="3792853"/>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quot;No&quot; Symbol 23"/>
          <p:cNvSpPr/>
          <p:nvPr/>
        </p:nvSpPr>
        <p:spPr bwMode="auto">
          <a:xfrm>
            <a:off x="7467600" y="4059402"/>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quot;No&quot; Symbol 24"/>
          <p:cNvSpPr/>
          <p:nvPr/>
        </p:nvSpPr>
        <p:spPr bwMode="auto">
          <a:xfrm>
            <a:off x="7491621" y="4372061"/>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quot;No&quot; Symbol 26"/>
          <p:cNvSpPr/>
          <p:nvPr/>
        </p:nvSpPr>
        <p:spPr bwMode="auto">
          <a:xfrm>
            <a:off x="5521655" y="438632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quot;No&quot; Symbol 27"/>
          <p:cNvSpPr/>
          <p:nvPr/>
        </p:nvSpPr>
        <p:spPr bwMode="auto">
          <a:xfrm>
            <a:off x="5890827" y="449580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6545288" y="3807023"/>
            <a:ext cx="66370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Water</a:t>
            </a:r>
          </a:p>
        </p:txBody>
      </p:sp>
      <p:sp>
        <p:nvSpPr>
          <p:cNvPr id="10" name="Rectangle 9"/>
          <p:cNvSpPr/>
          <p:nvPr/>
        </p:nvSpPr>
        <p:spPr>
          <a:xfrm>
            <a:off x="6019800" y="4724400"/>
            <a:ext cx="47153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Crc</a:t>
            </a:r>
            <a:endParaRPr lang="en-US" sz="1400" b="1"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7047269" y="3897868"/>
            <a:ext cx="44435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a:ln w="11430"/>
                <a:solidFill>
                  <a:srgbClr val="CCFFFF"/>
                </a:solidFill>
                <a:effectLst>
                  <a:outerShdw blurRad="80000" dist="40000" dir="5040000" algn="tl">
                    <a:srgbClr val="000000">
                      <a:alpha val="30000"/>
                    </a:srgbClr>
                  </a:outerShdw>
                </a:effectLst>
              </a:rPr>
              <a:t>Ely</a:t>
            </a:r>
          </a:p>
        </p:txBody>
      </p:sp>
      <p:sp>
        <p:nvSpPr>
          <p:cNvPr id="12" name="Rectangle 11"/>
          <p:cNvSpPr/>
          <p:nvPr/>
        </p:nvSpPr>
        <p:spPr>
          <a:xfrm>
            <a:off x="7125955" y="4114800"/>
            <a:ext cx="49404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Arb</a:t>
            </a:r>
          </a:p>
        </p:txBody>
      </p:sp>
      <p:sp>
        <p:nvSpPr>
          <p:cNvPr id="13" name="Rectangle 12"/>
          <p:cNvSpPr/>
          <p:nvPr/>
        </p:nvSpPr>
        <p:spPr>
          <a:xfrm>
            <a:off x="7086600" y="4269432"/>
            <a:ext cx="47480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Ysg</a:t>
            </a:r>
            <a:endParaRPr lang="en-US" sz="1400" b="1" dirty="0">
              <a:ln w="11430"/>
              <a:solidFill>
                <a:srgbClr val="CCFFFF"/>
              </a:solidFill>
              <a:effectLst>
                <a:outerShdw blurRad="80000" dist="40000" dir="5040000" algn="tl">
                  <a:srgbClr val="000000">
                    <a:alpha val="30000"/>
                  </a:srgbClr>
                </a:outerShdw>
              </a:effectLst>
            </a:endParaRPr>
          </a:p>
        </p:txBody>
      </p:sp>
      <p:sp>
        <p:nvSpPr>
          <p:cNvPr id="14" name="Rectangle 13"/>
          <p:cNvSpPr/>
          <p:nvPr/>
        </p:nvSpPr>
        <p:spPr>
          <a:xfrm>
            <a:off x="6670472" y="4572000"/>
            <a:ext cx="64472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Abyss</a:t>
            </a:r>
          </a:p>
        </p:txBody>
      </p:sp>
      <p:sp>
        <p:nvSpPr>
          <p:cNvPr id="15" name="Rectangle 14"/>
          <p:cNvSpPr/>
          <p:nvPr/>
        </p:nvSpPr>
        <p:spPr>
          <a:xfrm>
            <a:off x="5744736" y="4419600"/>
            <a:ext cx="5036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Hell</a:t>
            </a:r>
          </a:p>
        </p:txBody>
      </p:sp>
      <p:sp>
        <p:nvSpPr>
          <p:cNvPr id="26" name="Rectangle 25"/>
          <p:cNvSpPr/>
          <p:nvPr/>
        </p:nvSpPr>
        <p:spPr>
          <a:xfrm>
            <a:off x="6956036" y="4419600"/>
            <a:ext cx="6639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Astral</a:t>
            </a:r>
          </a:p>
        </p:txBody>
      </p:sp>
      <p:sp>
        <p:nvSpPr>
          <p:cNvPr id="7" name="Rectangle 6"/>
          <p:cNvSpPr/>
          <p:nvPr/>
        </p:nvSpPr>
        <p:spPr>
          <a:xfrm>
            <a:off x="5595607" y="4188023"/>
            <a:ext cx="500393"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Fire</a:t>
            </a:r>
          </a:p>
        </p:txBody>
      </p:sp>
      <p:sp>
        <p:nvSpPr>
          <p:cNvPr id="30" name="TextBox 29"/>
          <p:cNvSpPr txBox="1"/>
          <p:nvPr/>
        </p:nvSpPr>
        <p:spPr>
          <a:xfrm>
            <a:off x="-3456267" y="427273"/>
            <a:ext cx="3276600" cy="553998"/>
          </a:xfrm>
          <a:prstGeom prst="rect">
            <a:avLst/>
          </a:prstGeom>
          <a:solidFill>
            <a:schemeClr val="bg1">
              <a:alpha val="52000"/>
            </a:schemeClr>
          </a:solidFill>
          <a:ln w="19050">
            <a:solidFill>
              <a:schemeClr val="bg1"/>
            </a:solidFill>
          </a:ln>
        </p:spPr>
        <p:txBody>
          <a:bodyPr wrap="square" rtlCol="0">
            <a:spAutoFit/>
          </a:bodyPr>
          <a:lstStyle/>
          <a:p>
            <a:pPr algn="just"/>
            <a:r>
              <a:rPr lang="en-US" sz="1500" dirty="0"/>
              <a:t>Secret button that locks portal to Material Plane’s access </a:t>
            </a:r>
            <a:r>
              <a:rPr lang="en-US" sz="1500" i="1" dirty="0"/>
              <a:t>into </a:t>
            </a:r>
            <a:r>
              <a:rPr lang="en-US" sz="1500" dirty="0"/>
              <a:t>this plane.</a:t>
            </a:r>
          </a:p>
        </p:txBody>
      </p:sp>
      <p:cxnSp>
        <p:nvCxnSpPr>
          <p:cNvPr id="31" name="Straight Arrow Connector 30"/>
          <p:cNvCxnSpPr>
            <a:cxnSpLocks/>
            <a:stCxn id="30" idx="2"/>
          </p:cNvCxnSpPr>
          <p:nvPr/>
        </p:nvCxnSpPr>
        <p:spPr bwMode="auto">
          <a:xfrm>
            <a:off x="-1817967" y="981271"/>
            <a:ext cx="4027767" cy="1457129"/>
          </a:xfrm>
          <a:prstGeom prst="straightConnector1">
            <a:avLst/>
          </a:prstGeom>
          <a:noFill/>
          <a:ln w="31750" cap="flat" cmpd="sng" algn="ctr">
            <a:solidFill>
              <a:schemeClr val="bg1"/>
            </a:solidFill>
            <a:prstDash val="solid"/>
            <a:round/>
            <a:headEnd type="none" w="med" len="med"/>
            <a:tailEnd type="stealth" w="lg" len="lg"/>
          </a:ln>
          <a:effectLst/>
        </p:spPr>
      </p:cxnSp>
      <p:sp>
        <p:nvSpPr>
          <p:cNvPr id="6" name="Rectangle 5">
            <a:extLst>
              <a:ext uri="{FF2B5EF4-FFF2-40B4-BE49-F238E27FC236}">
                <a16:creationId xmlns:a16="http://schemas.microsoft.com/office/drawing/2014/main" id="{B5E486DC-DDBB-419C-925F-AAA828656AE5}"/>
              </a:ext>
            </a:extLst>
          </p:cNvPr>
          <p:cNvSpPr/>
          <p:nvPr/>
        </p:nvSpPr>
        <p:spPr>
          <a:xfrm>
            <a:off x="4912257" y="3921462"/>
            <a:ext cx="497251"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F</a:t>
            </a:r>
          </a:p>
        </p:txBody>
      </p:sp>
      <p:sp>
        <p:nvSpPr>
          <p:cNvPr id="36" name="Rectangle 35">
            <a:extLst>
              <a:ext uri="{FF2B5EF4-FFF2-40B4-BE49-F238E27FC236}">
                <a16:creationId xmlns:a16="http://schemas.microsoft.com/office/drawing/2014/main" id="{E3075787-F1AC-413B-AE2F-A0B72757BF4D}"/>
              </a:ext>
            </a:extLst>
          </p:cNvPr>
          <p:cNvSpPr/>
          <p:nvPr/>
        </p:nvSpPr>
        <p:spPr>
          <a:xfrm>
            <a:off x="4167914" y="3874205"/>
            <a:ext cx="470000"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k</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7" name="Rectangle 36">
            <a:extLst>
              <a:ext uri="{FF2B5EF4-FFF2-40B4-BE49-F238E27FC236}">
                <a16:creationId xmlns:a16="http://schemas.microsoft.com/office/drawing/2014/main" id="{8DA57B8A-DF29-4E3D-ACEB-FD5A816D0B6A}"/>
              </a:ext>
            </a:extLst>
          </p:cNvPr>
          <p:cNvSpPr/>
          <p:nvPr/>
        </p:nvSpPr>
        <p:spPr>
          <a:xfrm>
            <a:off x="4570840" y="4341911"/>
            <a:ext cx="554960"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38" name="Rectangle 37">
            <a:extLst>
              <a:ext uri="{FF2B5EF4-FFF2-40B4-BE49-F238E27FC236}">
                <a16:creationId xmlns:a16="http://schemas.microsoft.com/office/drawing/2014/main" id="{0A29F474-96A0-47A2-8C97-B66FA4C1B0D4}"/>
              </a:ext>
            </a:extLst>
          </p:cNvPr>
          <p:cNvSpPr/>
          <p:nvPr/>
        </p:nvSpPr>
        <p:spPr>
          <a:xfrm>
            <a:off x="4865744" y="4636062"/>
            <a:ext cx="526106"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9" name="Rectangle 38">
            <a:extLst>
              <a:ext uri="{FF2B5EF4-FFF2-40B4-BE49-F238E27FC236}">
                <a16:creationId xmlns:a16="http://schemas.microsoft.com/office/drawing/2014/main" id="{27B0524A-DF53-414E-ACE5-1FF003705FE6}"/>
              </a:ext>
            </a:extLst>
          </p:cNvPr>
          <p:cNvSpPr/>
          <p:nvPr/>
        </p:nvSpPr>
        <p:spPr>
          <a:xfrm>
            <a:off x="5130686" y="4592744"/>
            <a:ext cx="554960"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X</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2" name="Cube 1">
            <a:extLst>
              <a:ext uri="{FF2B5EF4-FFF2-40B4-BE49-F238E27FC236}">
                <a16:creationId xmlns:a16="http://schemas.microsoft.com/office/drawing/2014/main" id="{41FCB95F-202B-433B-AEE3-6B90EDD8C78F}"/>
              </a:ext>
            </a:extLst>
          </p:cNvPr>
          <p:cNvSpPr/>
          <p:nvPr/>
        </p:nvSpPr>
        <p:spPr bwMode="auto">
          <a:xfrm>
            <a:off x="6491339" y="4131211"/>
            <a:ext cx="312090" cy="288389"/>
          </a:xfrm>
          <a:prstGeom prst="cube">
            <a:avLst/>
          </a:prstGeom>
          <a:solidFill>
            <a:srgbClr val="666699"/>
          </a:solidFill>
          <a:ln w="9525" cap="flat" cmpd="sng" algn="ctr">
            <a:solidFill>
              <a:srgbClr val="66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4" name="Straight Arrow Connector 3"/>
          <p:cNvCxnSpPr>
            <a:cxnSpLocks/>
          </p:cNvCxnSpPr>
          <p:nvPr/>
        </p:nvCxnSpPr>
        <p:spPr bwMode="auto">
          <a:xfrm flipH="1" flipV="1">
            <a:off x="6667682" y="4375667"/>
            <a:ext cx="1813533" cy="1440778"/>
          </a:xfrm>
          <a:prstGeom prst="straightConnector1">
            <a:avLst/>
          </a:prstGeom>
          <a:noFill/>
          <a:ln w="3175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554704522"/>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Jue\DoW\Maps\Citadel of the Planes\citadel-04-carc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612017"/>
            <a:ext cx="9113520" cy="6245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0" y="2590800"/>
            <a:ext cx="101662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CCFFFF"/>
                </a:solidFill>
                <a:effectLst>
                  <a:outerShdw blurRad="80000" dist="40000" dir="5040000" algn="tl">
                    <a:srgbClr val="000000">
                      <a:alpha val="30000"/>
                    </a:srgbClr>
                  </a:outerShdw>
                </a:effectLst>
              </a:rPr>
              <a:t>Torture</a:t>
            </a:r>
          </a:p>
          <a:p>
            <a:pPr algn="ctr"/>
            <a:r>
              <a:rPr lang="en-US" sz="1600" b="1" dirty="0">
                <a:ln w="11430"/>
                <a:solidFill>
                  <a:srgbClr val="CCFFFF"/>
                </a:solidFill>
                <a:effectLst>
                  <a:outerShdw blurRad="80000" dist="40000" dir="5040000" algn="tl">
                    <a:srgbClr val="000000">
                      <a:alpha val="30000"/>
                    </a:srgbClr>
                  </a:outerShdw>
                </a:effectLst>
              </a:rPr>
              <a:t>Chamber</a:t>
            </a:r>
            <a:endParaRPr lang="en-US" sz="1600" b="1" cap="none" spc="0" dirty="0">
              <a:ln w="11430"/>
              <a:solidFill>
                <a:srgbClr val="CCFFFF"/>
              </a:solidFill>
              <a:effectLst>
                <a:outerShdw blurRad="80000" dist="40000" dir="5040000" algn="tl">
                  <a:srgbClr val="000000">
                    <a:alpha val="30000"/>
                  </a:srgbClr>
                </a:outerShdw>
              </a:effectLst>
            </a:endParaRPr>
          </a:p>
        </p:txBody>
      </p:sp>
      <p:sp>
        <p:nvSpPr>
          <p:cNvPr id="5" name="Oval 4"/>
          <p:cNvSpPr/>
          <p:nvPr/>
        </p:nvSpPr>
        <p:spPr bwMode="auto">
          <a:xfrm>
            <a:off x="6809373" y="4419600"/>
            <a:ext cx="1420227" cy="1066800"/>
          </a:xfrm>
          <a:prstGeom prst="ellipse">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7" name="Picture 2" descr="Image result for behold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0876" y="4450702"/>
            <a:ext cx="1204913" cy="1204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33894" y="-76200"/>
            <a:ext cx="401904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effectLst>
                  <a:glow rad="76200">
                    <a:schemeClr val="bg1"/>
                  </a:glow>
                  <a:outerShdw blurRad="80000" dist="40000" dir="5040000" algn="tl">
                    <a:srgbClr val="000000">
                      <a:alpha val="30000"/>
                    </a:srgbClr>
                  </a:outerShdw>
                </a:effectLst>
              </a:rPr>
              <a:t>Carceri</a:t>
            </a:r>
            <a:r>
              <a:rPr lang="en-US" sz="4000" dirty="0">
                <a:ln w="11430">
                  <a:solidFill>
                    <a:schemeClr val="tx1"/>
                  </a:solidFill>
                </a:ln>
                <a:effectLst>
                  <a:glow rad="76200">
                    <a:schemeClr val="bg1"/>
                  </a:glow>
                  <a:outerShdw blurRad="80000" dist="40000" dir="5040000" algn="tl">
                    <a:srgbClr val="000000">
                      <a:alpha val="30000"/>
                    </a:srgbClr>
                  </a:outerShdw>
                </a:effectLst>
              </a:rPr>
              <a:t> (</a:t>
            </a:r>
            <a:r>
              <a:rPr lang="en-US" sz="4000" dirty="0" err="1">
                <a:ln w="11430">
                  <a:solidFill>
                    <a:schemeClr val="tx1"/>
                  </a:solidFill>
                </a:ln>
                <a:effectLst>
                  <a:glow rad="76200">
                    <a:schemeClr val="bg1"/>
                  </a:glow>
                  <a:outerShdw blurRad="80000" dist="40000" dir="5040000" algn="tl">
                    <a:srgbClr val="000000">
                      <a:alpha val="30000"/>
                    </a:srgbClr>
                  </a:outerShdw>
                </a:effectLst>
              </a:rPr>
              <a:t>Colothys</a:t>
            </a:r>
            <a:r>
              <a:rPr lang="en-US" sz="4000" dirty="0">
                <a:ln w="11430">
                  <a:solidFill>
                    <a:schemeClr val="tx1"/>
                  </a:solidFill>
                </a:ln>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6" name="Rectangle 5"/>
          <p:cNvSpPr/>
          <p:nvPr/>
        </p:nvSpPr>
        <p:spPr>
          <a:xfrm>
            <a:off x="6766252" y="4038600"/>
            <a:ext cx="10823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Caged</a:t>
            </a:r>
          </a:p>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Beholder</a:t>
            </a:r>
          </a:p>
        </p:txBody>
      </p:sp>
      <p:sp>
        <p:nvSpPr>
          <p:cNvPr id="9" name="Rectangle 8"/>
          <p:cNvSpPr/>
          <p:nvPr/>
        </p:nvSpPr>
        <p:spPr>
          <a:xfrm>
            <a:off x="2983880" y="3897868"/>
            <a:ext cx="126188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Dulkhende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7911349" y="2753380"/>
            <a:ext cx="1217000" cy="49244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err="1">
                <a:ln w="11430"/>
                <a:solidFill>
                  <a:srgbClr val="CCFFFF"/>
                </a:solidFill>
                <a:effectLst>
                  <a:outerShdw blurRad="80000" dist="40000" dir="5040000" algn="tl">
                    <a:srgbClr val="000000">
                      <a:alpha val="30000"/>
                    </a:srgbClr>
                  </a:outerShdw>
                </a:effectLst>
              </a:rPr>
              <a:t>Moondancer</a:t>
            </a:r>
            <a:endParaRPr lang="en-US" sz="1400" b="1" cap="none" spc="0" dirty="0">
              <a:ln w="11430"/>
              <a:solidFill>
                <a:srgbClr val="CCFFFF"/>
              </a:solidFill>
              <a:effectLst>
                <a:outerShdw blurRad="80000" dist="40000" dir="5040000" algn="tl">
                  <a:srgbClr val="000000">
                    <a:alpha val="30000"/>
                  </a:srgbClr>
                </a:outerShdw>
              </a:effectLst>
            </a:endParaRPr>
          </a:p>
          <a:p>
            <a:pPr algn="ctr"/>
            <a:r>
              <a:rPr lang="en-US" sz="1200" b="1" dirty="0">
                <a:ln w="11430"/>
                <a:solidFill>
                  <a:srgbClr val="CCFFFF"/>
                </a:solidFill>
                <a:effectLst>
                  <a:outerShdw blurRad="80000" dist="40000" dir="5040000" algn="tl">
                    <a:srgbClr val="000000">
                      <a:alpha val="30000"/>
                    </a:srgbClr>
                  </a:outerShdw>
                </a:effectLst>
              </a:rPr>
              <a:t>(</a:t>
            </a:r>
            <a:r>
              <a:rPr lang="en-US" sz="1200" b="1" cap="none" spc="0" dirty="0">
                <a:ln w="11430"/>
                <a:solidFill>
                  <a:srgbClr val="CCFFFF"/>
                </a:solidFill>
                <a:effectLst>
                  <a:outerShdw blurRad="80000" dist="40000" dir="5040000" algn="tl">
                    <a:srgbClr val="000000">
                      <a:alpha val="30000"/>
                    </a:srgbClr>
                  </a:outerShdw>
                </a:effectLst>
              </a:rPr>
              <a:t>pseudo</a:t>
            </a:r>
            <a:r>
              <a:rPr lang="en-US" sz="1200" b="1" dirty="0">
                <a:ln w="11430"/>
                <a:solidFill>
                  <a:srgbClr val="CCFFFF"/>
                </a:solidFill>
                <a:effectLst>
                  <a:outerShdw blurRad="80000" dist="40000" dir="5040000" algn="tl">
                    <a:srgbClr val="000000">
                      <a:alpha val="30000"/>
                    </a:srgbClr>
                  </a:outerShdw>
                </a:effectLst>
              </a:rPr>
              <a:t>dragon)</a:t>
            </a:r>
            <a:endParaRPr lang="en-US" sz="12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451509" y="5715000"/>
            <a:ext cx="141801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Shator</a:t>
            </a:r>
            <a:r>
              <a:rPr lang="en-US" sz="1800" b="1" cap="none" spc="0" dirty="0">
                <a:ln w="11430"/>
                <a:solidFill>
                  <a:srgbClr val="CCFFFF"/>
                </a:solidFill>
                <a:effectLst>
                  <a:outerShdw blurRad="80000" dist="40000" dir="5040000" algn="tl">
                    <a:srgbClr val="000000">
                      <a:alpha val="30000"/>
                    </a:srgbClr>
                  </a:outerShdw>
                </a:effectLst>
              </a:rPr>
              <a:t> Skull</a:t>
            </a:r>
          </a:p>
        </p:txBody>
      </p:sp>
      <p:sp>
        <p:nvSpPr>
          <p:cNvPr id="13" name="Rectangle 12"/>
          <p:cNvSpPr/>
          <p:nvPr/>
        </p:nvSpPr>
        <p:spPr>
          <a:xfrm>
            <a:off x="381000" y="3436203"/>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4" name="TextBox 13"/>
          <p:cNvSpPr txBox="1"/>
          <p:nvPr/>
        </p:nvSpPr>
        <p:spPr>
          <a:xfrm>
            <a:off x="-2209800" y="0"/>
            <a:ext cx="20574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Abyss crystal is in a random skull, and the Hell crystal is inside the </a:t>
            </a:r>
            <a:r>
              <a:rPr lang="en-US" sz="1500" dirty="0" err="1"/>
              <a:t>shator</a:t>
            </a:r>
            <a:r>
              <a:rPr lang="en-US" sz="1500" dirty="0"/>
              <a:t> skull.</a:t>
            </a:r>
          </a:p>
        </p:txBody>
      </p:sp>
      <p:sp>
        <p:nvSpPr>
          <p:cNvPr id="16" name="Rectangle 15">
            <a:extLst>
              <a:ext uri="{FF2B5EF4-FFF2-40B4-BE49-F238E27FC236}">
                <a16:creationId xmlns:a16="http://schemas.microsoft.com/office/drawing/2014/main" id="{FCA7FAD0-8426-4E52-AE72-2DAF28BC263D}"/>
              </a:ext>
            </a:extLst>
          </p:cNvPr>
          <p:cNvSpPr/>
          <p:nvPr/>
        </p:nvSpPr>
        <p:spPr>
          <a:xfrm>
            <a:off x="4764878" y="4191000"/>
            <a:ext cx="105670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Assorted</a:t>
            </a:r>
          </a:p>
          <a:p>
            <a:pPr algn="ctr"/>
            <a:r>
              <a:rPr lang="en-US" sz="1800" b="1" cap="none" spc="0" dirty="0">
                <a:ln w="11430"/>
                <a:solidFill>
                  <a:srgbClr val="CCFFFF"/>
                </a:solidFill>
                <a:effectLst>
                  <a:outerShdw blurRad="80000" dist="40000" dir="5040000" algn="tl">
                    <a:srgbClr val="000000">
                      <a:alpha val="30000"/>
                    </a:srgbClr>
                  </a:outerShdw>
                </a:effectLst>
              </a:rPr>
              <a:t>Skulls</a:t>
            </a:r>
          </a:p>
        </p:txBody>
      </p:sp>
    </p:spTree>
    <p:extLst>
      <p:ext uri="{BB962C8B-B14F-4D97-AF65-F5344CB8AC3E}">
        <p14:creationId xmlns:p14="http://schemas.microsoft.com/office/powerpoint/2010/main" val="1848000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Jue\DoW\Maps\Citadel of the Planes\citadel-02-aby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963"/>
            <a:ext cx="9144000" cy="6156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828800"/>
            <a:ext cx="1200072"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a:t>
            </a:r>
            <a:r>
              <a:rPr lang="en-US" sz="1800" b="1" cap="none" spc="0" dirty="0" err="1">
                <a:ln w="11430"/>
                <a:solidFill>
                  <a:srgbClr val="CCFFFF"/>
                </a:solidFill>
                <a:effectLst>
                  <a:outerShdw blurRad="80000" dist="40000" dir="5040000" algn="tl">
                    <a:srgbClr val="000000">
                      <a:alpha val="30000"/>
                    </a:srgbClr>
                  </a:outerShdw>
                </a:effectLst>
              </a:rPr>
              <a:t>Ysgard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6194816" y="61354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7330110" y="3893194"/>
            <a:ext cx="110318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Where’s</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Party?</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sp>
        <p:nvSpPr>
          <p:cNvPr id="2" name="Cube 1"/>
          <p:cNvSpPr/>
          <p:nvPr/>
        </p:nvSpPr>
        <p:spPr bwMode="auto">
          <a:xfrm rot="7208102">
            <a:off x="828636" y="4495800"/>
            <a:ext cx="600036" cy="290636"/>
          </a:xfrm>
          <a:prstGeom prst="cub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a:xfrm>
            <a:off x="3809083" y="0"/>
            <a:ext cx="1468672"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Abyss</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sp>
        <p:nvSpPr>
          <p:cNvPr id="11" name="Rectangle 10"/>
          <p:cNvSpPr/>
          <p:nvPr/>
        </p:nvSpPr>
        <p:spPr>
          <a:xfrm>
            <a:off x="1398734" y="4345091"/>
            <a:ext cx="995785"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All of the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Treasure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cxnSp>
        <p:nvCxnSpPr>
          <p:cNvPr id="12" name="Straight Arrow Connector 11"/>
          <p:cNvCxnSpPr/>
          <p:nvPr/>
        </p:nvCxnSpPr>
        <p:spPr bwMode="auto">
          <a:xfrm>
            <a:off x="8305800" y="4604036"/>
            <a:ext cx="609600" cy="342058"/>
          </a:xfrm>
          <a:prstGeom prst="straightConnector1">
            <a:avLst/>
          </a:prstGeom>
          <a:noFill/>
          <a:ln w="31750" cap="flat" cmpd="sng" algn="ctr">
            <a:solidFill>
              <a:schemeClr val="bg1"/>
            </a:solidFill>
            <a:prstDash val="solid"/>
            <a:round/>
            <a:headEnd type="none" w="med" len="med"/>
            <a:tailEnd type="stealth" w="lg" len="lg"/>
          </a:ln>
          <a:effectLst/>
        </p:spPr>
      </p:cxnSp>
      <p:sp>
        <p:nvSpPr>
          <p:cNvPr id="18" name="Rectangle 17"/>
          <p:cNvSpPr/>
          <p:nvPr/>
        </p:nvSpPr>
        <p:spPr>
          <a:xfrm>
            <a:off x="4537811" y="2819400"/>
            <a:ext cx="126348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Lolth</a:t>
            </a: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 Glyph</a:t>
            </a:r>
          </a:p>
        </p:txBody>
      </p:sp>
      <p:sp>
        <p:nvSpPr>
          <p:cNvPr id="19" name="Rectangle 18"/>
          <p:cNvSpPr/>
          <p:nvPr/>
        </p:nvSpPr>
        <p:spPr>
          <a:xfrm>
            <a:off x="3352800" y="3512403"/>
            <a:ext cx="20574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Water Genasi Black Dragon Shaman Marshal</a:t>
            </a:r>
          </a:p>
        </p:txBody>
      </p:sp>
      <p:cxnSp>
        <p:nvCxnSpPr>
          <p:cNvPr id="20" name="Straight Arrow Connector 19"/>
          <p:cNvCxnSpPr/>
          <p:nvPr/>
        </p:nvCxnSpPr>
        <p:spPr bwMode="auto">
          <a:xfrm>
            <a:off x="1128654" y="4973543"/>
            <a:ext cx="0" cy="741457"/>
          </a:xfrm>
          <a:prstGeom prst="straightConnector1">
            <a:avLst/>
          </a:prstGeom>
          <a:noFill/>
          <a:ln w="31750" cap="flat" cmpd="sng" algn="ctr">
            <a:solidFill>
              <a:schemeClr val="bg1"/>
            </a:solidFill>
            <a:prstDash val="dash"/>
            <a:round/>
            <a:headEnd type="none" w="med" len="med"/>
            <a:tailEnd type="stealth" w="lg" len="lg"/>
          </a:ln>
          <a:effectLst/>
        </p:spPr>
      </p:cxnSp>
      <p:sp>
        <p:nvSpPr>
          <p:cNvPr id="21" name="TextBox 20"/>
          <p:cNvSpPr txBox="1"/>
          <p:nvPr/>
        </p:nvSpPr>
        <p:spPr>
          <a:xfrm>
            <a:off x="76200" y="5769709"/>
            <a:ext cx="2590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Karmen’s</a:t>
            </a:r>
            <a:r>
              <a:rPr lang="en-US" sz="1500" dirty="0"/>
              <a:t> Secret Basement</a:t>
            </a:r>
          </a:p>
          <a:p>
            <a:pPr algn="ctr"/>
            <a:r>
              <a:rPr lang="en-US" sz="1500" dirty="0"/>
              <a:t>(accessible upon completion of</a:t>
            </a:r>
          </a:p>
          <a:p>
            <a:pPr algn="ctr"/>
            <a:r>
              <a:rPr lang="en-US" sz="1500" dirty="0"/>
              <a:t>“All of the Treasure”)</a:t>
            </a:r>
          </a:p>
          <a:p>
            <a:pPr algn="ctr"/>
            <a:r>
              <a:rPr lang="en-US" sz="1500" dirty="0"/>
              <a:t>Fingers’ loot is mostly here</a:t>
            </a:r>
          </a:p>
        </p:txBody>
      </p:sp>
      <p:sp>
        <p:nvSpPr>
          <p:cNvPr id="22" name="TextBox 21"/>
          <p:cNvSpPr txBox="1"/>
          <p:nvPr/>
        </p:nvSpPr>
        <p:spPr>
          <a:xfrm>
            <a:off x="-2286000" y="0"/>
            <a:ext cx="21336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ship commandeered by a </a:t>
            </a:r>
            <a:r>
              <a:rPr lang="en-US" sz="1500" dirty="0" err="1"/>
              <a:t>Slaad</a:t>
            </a:r>
            <a:r>
              <a:rPr lang="en-US" sz="1500" dirty="0"/>
              <a:t> necromancer with a crew of aquatic abyssal drow ghouls (FF) will pass by if the PCs have been here for more than 5 minutes.</a:t>
            </a:r>
          </a:p>
        </p:txBody>
      </p:sp>
      <p:sp>
        <p:nvSpPr>
          <p:cNvPr id="15" name="TextBox 14"/>
          <p:cNvSpPr txBox="1"/>
          <p:nvPr/>
        </p:nvSpPr>
        <p:spPr>
          <a:xfrm>
            <a:off x="-2286000" y="5842337"/>
            <a:ext cx="21336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Karmen</a:t>
            </a:r>
            <a:r>
              <a:rPr lang="en-US" sz="1500" dirty="0"/>
              <a:t> got here with the </a:t>
            </a:r>
            <a:r>
              <a:rPr lang="en-US" sz="1500" dirty="0" err="1"/>
              <a:t>Ysgard</a:t>
            </a:r>
            <a:r>
              <a:rPr lang="en-US" sz="1500" dirty="0"/>
              <a:t> crystal, and will have it on her when encountered.</a:t>
            </a:r>
          </a:p>
        </p:txBody>
      </p:sp>
      <p:sp>
        <p:nvSpPr>
          <p:cNvPr id="3" name="Freeform: Shape 2">
            <a:extLst>
              <a:ext uri="{FF2B5EF4-FFF2-40B4-BE49-F238E27FC236}">
                <a16:creationId xmlns:a16="http://schemas.microsoft.com/office/drawing/2014/main" id="{14954261-025C-4AD4-95C5-CB0B4D7A1BEE}"/>
              </a:ext>
            </a:extLst>
          </p:cNvPr>
          <p:cNvSpPr/>
          <p:nvPr/>
        </p:nvSpPr>
        <p:spPr bwMode="auto">
          <a:xfrm>
            <a:off x="5181600" y="1960880"/>
            <a:ext cx="711200" cy="345440"/>
          </a:xfrm>
          <a:custGeom>
            <a:avLst/>
            <a:gdLst>
              <a:gd name="connsiteX0" fmla="*/ 0 w 711200"/>
              <a:gd name="connsiteY0" fmla="*/ 233680 h 345440"/>
              <a:gd name="connsiteX1" fmla="*/ 325120 w 711200"/>
              <a:gd name="connsiteY1" fmla="*/ 0 h 345440"/>
              <a:gd name="connsiteX2" fmla="*/ 711200 w 711200"/>
              <a:gd name="connsiteY2" fmla="*/ 203200 h 345440"/>
              <a:gd name="connsiteX3" fmla="*/ 558800 w 711200"/>
              <a:gd name="connsiteY3" fmla="*/ 264160 h 345440"/>
              <a:gd name="connsiteX4" fmla="*/ 528320 w 711200"/>
              <a:gd name="connsiteY4" fmla="*/ 284480 h 345440"/>
              <a:gd name="connsiteX5" fmla="*/ 497840 w 711200"/>
              <a:gd name="connsiteY5" fmla="*/ 304800 h 345440"/>
              <a:gd name="connsiteX6" fmla="*/ 477520 w 711200"/>
              <a:gd name="connsiteY6" fmla="*/ 335280 h 345440"/>
              <a:gd name="connsiteX7" fmla="*/ 436880 w 711200"/>
              <a:gd name="connsiteY7" fmla="*/ 325120 h 345440"/>
              <a:gd name="connsiteX8" fmla="*/ 335280 w 711200"/>
              <a:gd name="connsiteY8" fmla="*/ 304800 h 345440"/>
              <a:gd name="connsiteX9" fmla="*/ 223520 w 711200"/>
              <a:gd name="connsiteY9" fmla="*/ 314960 h 345440"/>
              <a:gd name="connsiteX10" fmla="*/ 162560 w 711200"/>
              <a:gd name="connsiteY10" fmla="*/ 335280 h 345440"/>
              <a:gd name="connsiteX11" fmla="*/ 121920 w 711200"/>
              <a:gd name="connsiteY11" fmla="*/ 345440 h 345440"/>
              <a:gd name="connsiteX12" fmla="*/ 71120 w 711200"/>
              <a:gd name="connsiteY12" fmla="*/ 335280 h 345440"/>
              <a:gd name="connsiteX13" fmla="*/ 60960 w 711200"/>
              <a:gd name="connsiteY13" fmla="*/ 294640 h 345440"/>
              <a:gd name="connsiteX14" fmla="*/ 0 w 711200"/>
              <a:gd name="connsiteY14" fmla="*/ 254000 h 345440"/>
              <a:gd name="connsiteX15" fmla="*/ 0 w 711200"/>
              <a:gd name="connsiteY15" fmla="*/ 23368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1200" h="345440">
                <a:moveTo>
                  <a:pt x="0" y="233680"/>
                </a:moveTo>
                <a:lnTo>
                  <a:pt x="325120" y="0"/>
                </a:lnTo>
                <a:lnTo>
                  <a:pt x="711200" y="203200"/>
                </a:lnTo>
                <a:cubicBezTo>
                  <a:pt x="595920" y="228818"/>
                  <a:pt x="645740" y="206200"/>
                  <a:pt x="558800" y="264160"/>
                </a:cubicBezTo>
                <a:lnTo>
                  <a:pt x="528320" y="284480"/>
                </a:lnTo>
                <a:lnTo>
                  <a:pt x="497840" y="304800"/>
                </a:lnTo>
                <a:cubicBezTo>
                  <a:pt x="491067" y="314960"/>
                  <a:pt x="489104" y="331419"/>
                  <a:pt x="477520" y="335280"/>
                </a:cubicBezTo>
                <a:cubicBezTo>
                  <a:pt x="464273" y="339696"/>
                  <a:pt x="450572" y="327858"/>
                  <a:pt x="436880" y="325120"/>
                </a:cubicBezTo>
                <a:cubicBezTo>
                  <a:pt x="312324" y="300209"/>
                  <a:pt x="429677" y="328399"/>
                  <a:pt x="335280" y="304800"/>
                </a:cubicBezTo>
                <a:cubicBezTo>
                  <a:pt x="298027" y="308187"/>
                  <a:pt x="260358" y="308459"/>
                  <a:pt x="223520" y="314960"/>
                </a:cubicBezTo>
                <a:cubicBezTo>
                  <a:pt x="202427" y="318682"/>
                  <a:pt x="183340" y="330085"/>
                  <a:pt x="162560" y="335280"/>
                </a:cubicBezTo>
                <a:lnTo>
                  <a:pt x="121920" y="345440"/>
                </a:lnTo>
                <a:cubicBezTo>
                  <a:pt x="104987" y="342053"/>
                  <a:pt x="84386" y="346335"/>
                  <a:pt x="71120" y="335280"/>
                </a:cubicBezTo>
                <a:cubicBezTo>
                  <a:pt x="60393" y="326341"/>
                  <a:pt x="70155" y="305149"/>
                  <a:pt x="60960" y="294640"/>
                </a:cubicBezTo>
                <a:cubicBezTo>
                  <a:pt x="44878" y="276261"/>
                  <a:pt x="23168" y="261723"/>
                  <a:pt x="0" y="254000"/>
                </a:cubicBezTo>
                <a:lnTo>
                  <a:pt x="0" y="233680"/>
                </a:lnTo>
                <a:close/>
              </a:path>
            </a:pathLst>
          </a:custGeom>
          <a:blipFill dpi="0" rotWithShape="1">
            <a:blip r:embed="rId3">
              <a:alphaModFix amt="47000"/>
            </a:blip>
            <a:srcRect/>
            <a:tile tx="0" ty="0" sx="100000" sy="100000" flip="none" algn="tl"/>
          </a:blipFill>
          <a:ln w="1270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5852674E-B141-4070-B5CE-40320ED9423D}"/>
              </a:ext>
            </a:extLst>
          </p:cNvPr>
          <p:cNvSpPr/>
          <p:nvPr/>
        </p:nvSpPr>
        <p:spPr>
          <a:xfrm>
            <a:off x="2406619" y="3075502"/>
            <a:ext cx="1319696"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Ettercap Paladin of Slaughter</a:t>
            </a:r>
          </a:p>
        </p:txBody>
      </p:sp>
      <p:sp>
        <p:nvSpPr>
          <p:cNvPr id="23" name="Rectangle 22">
            <a:extLst>
              <a:ext uri="{FF2B5EF4-FFF2-40B4-BE49-F238E27FC236}">
                <a16:creationId xmlns:a16="http://schemas.microsoft.com/office/drawing/2014/main" id="{2B014EBC-6F2D-49A3-B9B6-0DA975E77716}"/>
              </a:ext>
            </a:extLst>
          </p:cNvPr>
          <p:cNvSpPr/>
          <p:nvPr/>
        </p:nvSpPr>
        <p:spPr>
          <a:xfrm>
            <a:off x="1595124" y="2081765"/>
            <a:ext cx="1319696"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Drow Duskblade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Ultimate Magus</a:t>
            </a:r>
          </a:p>
        </p:txBody>
      </p:sp>
    </p:spTree>
    <p:extLst>
      <p:ext uri="{BB962C8B-B14F-4D97-AF65-F5344CB8AC3E}">
        <p14:creationId xmlns:p14="http://schemas.microsoft.com/office/powerpoint/2010/main" val="25158377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93" y="0"/>
            <a:ext cx="6280911" cy="682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bwMode="auto">
          <a:xfrm>
            <a:off x="2600993" y="2327552"/>
            <a:ext cx="1600200" cy="3139312"/>
          </a:xfrm>
          <a:prstGeom prst="leftBrace">
            <a:avLst>
              <a:gd name="adj1" fmla="val 15952"/>
              <a:gd name="adj2" fmla="val 6810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5" name="Group 14"/>
          <p:cNvGrpSpPr/>
          <p:nvPr/>
        </p:nvGrpSpPr>
        <p:grpSpPr>
          <a:xfrm>
            <a:off x="4353593" y="1143000"/>
            <a:ext cx="2743200" cy="4191000"/>
            <a:chOff x="1752600" y="1143000"/>
            <a:chExt cx="2743200" cy="4191000"/>
          </a:xfrm>
        </p:grpSpPr>
        <p:cxnSp>
          <p:nvCxnSpPr>
            <p:cNvPr id="14" name="Straight Connector 13"/>
            <p:cNvCxnSpPr/>
            <p:nvPr/>
          </p:nvCxnSpPr>
          <p:spPr bwMode="auto">
            <a:xfrm>
              <a:off x="1752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 name="Straight Connector 15"/>
            <p:cNvCxnSpPr/>
            <p:nvPr/>
          </p:nvCxnSpPr>
          <p:spPr bwMode="auto">
            <a:xfrm>
              <a:off x="1905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p:nvCxnSpPr>
          <p:spPr bwMode="auto">
            <a:xfrm>
              <a:off x="2057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8" name="Straight Connector 17"/>
            <p:cNvCxnSpPr/>
            <p:nvPr/>
          </p:nvCxnSpPr>
          <p:spPr bwMode="auto">
            <a:xfrm>
              <a:off x="2209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9" name="Straight Connector 18"/>
            <p:cNvCxnSpPr/>
            <p:nvPr/>
          </p:nvCxnSpPr>
          <p:spPr bwMode="auto">
            <a:xfrm>
              <a:off x="2362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0" name="Straight Connector 19"/>
            <p:cNvCxnSpPr/>
            <p:nvPr/>
          </p:nvCxnSpPr>
          <p:spPr bwMode="auto">
            <a:xfrm>
              <a:off x="2514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1" name="Straight Connector 20"/>
            <p:cNvCxnSpPr/>
            <p:nvPr/>
          </p:nvCxnSpPr>
          <p:spPr bwMode="auto">
            <a:xfrm>
              <a:off x="2667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2819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3" name="Straight Connector 22"/>
            <p:cNvCxnSpPr/>
            <p:nvPr/>
          </p:nvCxnSpPr>
          <p:spPr bwMode="auto">
            <a:xfrm>
              <a:off x="29718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4" name="Straight Connector 23"/>
            <p:cNvCxnSpPr/>
            <p:nvPr/>
          </p:nvCxnSpPr>
          <p:spPr bwMode="auto">
            <a:xfrm>
              <a:off x="31242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5" name="Straight Connector 24"/>
            <p:cNvCxnSpPr/>
            <p:nvPr/>
          </p:nvCxnSpPr>
          <p:spPr bwMode="auto">
            <a:xfrm>
              <a:off x="32766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6" name="Straight Connector 25"/>
            <p:cNvCxnSpPr/>
            <p:nvPr/>
          </p:nvCxnSpPr>
          <p:spPr bwMode="auto">
            <a:xfrm>
              <a:off x="3429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7" name="Straight Connector 26"/>
            <p:cNvCxnSpPr/>
            <p:nvPr/>
          </p:nvCxnSpPr>
          <p:spPr bwMode="auto">
            <a:xfrm>
              <a:off x="3581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p:nvCxnSpPr>
          <p:spPr bwMode="auto">
            <a:xfrm>
              <a:off x="3733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9" name="Straight Connector 28"/>
            <p:cNvCxnSpPr/>
            <p:nvPr/>
          </p:nvCxnSpPr>
          <p:spPr bwMode="auto">
            <a:xfrm>
              <a:off x="3886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0" name="Straight Connector 29"/>
            <p:cNvCxnSpPr/>
            <p:nvPr/>
          </p:nvCxnSpPr>
          <p:spPr bwMode="auto">
            <a:xfrm>
              <a:off x="4038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p:nvCxnSpPr>
          <p:spPr bwMode="auto">
            <a:xfrm>
              <a:off x="4191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p:nvCxnSpPr>
          <p:spPr bwMode="auto">
            <a:xfrm>
              <a:off x="4343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p:nvCxnSpPr>
          <p:spPr bwMode="auto">
            <a:xfrm>
              <a:off x="4495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58" name="Group 57"/>
          <p:cNvGrpSpPr/>
          <p:nvPr/>
        </p:nvGrpSpPr>
        <p:grpSpPr>
          <a:xfrm>
            <a:off x="4201193" y="2546866"/>
            <a:ext cx="3103127" cy="2743200"/>
            <a:chOff x="1600200" y="2546866"/>
            <a:chExt cx="3103127" cy="2743200"/>
          </a:xfrm>
        </p:grpSpPr>
        <p:cxnSp>
          <p:nvCxnSpPr>
            <p:cNvPr id="35" name="Straight Connector 34"/>
            <p:cNvCxnSpPr/>
            <p:nvPr/>
          </p:nvCxnSpPr>
          <p:spPr bwMode="auto">
            <a:xfrm>
              <a:off x="1600200" y="2546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8" name="Straight Connector 37"/>
            <p:cNvCxnSpPr/>
            <p:nvPr/>
          </p:nvCxnSpPr>
          <p:spPr bwMode="auto">
            <a:xfrm>
              <a:off x="1600200" y="2699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9" name="Straight Connector 38"/>
            <p:cNvCxnSpPr/>
            <p:nvPr/>
          </p:nvCxnSpPr>
          <p:spPr bwMode="auto">
            <a:xfrm>
              <a:off x="1600200" y="2851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1600200" y="3004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1" name="Straight Connector 40"/>
            <p:cNvCxnSpPr/>
            <p:nvPr/>
          </p:nvCxnSpPr>
          <p:spPr bwMode="auto">
            <a:xfrm>
              <a:off x="1600200" y="3156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2" name="Straight Connector 41"/>
            <p:cNvCxnSpPr/>
            <p:nvPr/>
          </p:nvCxnSpPr>
          <p:spPr bwMode="auto">
            <a:xfrm>
              <a:off x="1600200" y="3308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1600200" y="3461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1600200" y="3613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5" name="Straight Connector 44"/>
            <p:cNvCxnSpPr/>
            <p:nvPr/>
          </p:nvCxnSpPr>
          <p:spPr bwMode="auto">
            <a:xfrm>
              <a:off x="1600200" y="3766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a:off x="1600200" y="3918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1600200" y="4070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1600200" y="4223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a:off x="1600200" y="4375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bwMode="auto">
            <a:xfrm>
              <a:off x="1600200" y="4528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1" name="Straight Connector 50"/>
            <p:cNvCxnSpPr/>
            <p:nvPr/>
          </p:nvCxnSpPr>
          <p:spPr bwMode="auto">
            <a:xfrm>
              <a:off x="1600200" y="4680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a:off x="1600200" y="4832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a:off x="1600200" y="4985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1600200" y="5137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1600200" y="5290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grpSp>
      <p:sp>
        <p:nvSpPr>
          <p:cNvPr id="3" name="Rectangle 2"/>
          <p:cNvSpPr/>
          <p:nvPr/>
        </p:nvSpPr>
        <p:spPr>
          <a:xfrm>
            <a:off x="4987556" y="5754469"/>
            <a:ext cx="1507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Hall of the</a:t>
            </a:r>
          </a:p>
          <a:p>
            <a:pPr algn="ctr"/>
            <a:r>
              <a:rPr lang="en-US" sz="1800" b="1" dirty="0">
                <a:ln w="11430"/>
                <a:solidFill>
                  <a:srgbClr val="CCFFFF"/>
                </a:solidFill>
                <a:effectLst>
                  <a:outerShdw blurRad="80000" dist="40000" dir="5040000" algn="tl">
                    <a:srgbClr val="000000">
                      <a:alpha val="30000"/>
                    </a:srgbClr>
                  </a:outerShdw>
                </a:effectLst>
              </a:rPr>
              <a:t>High Ground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4" name="Rectangle 3"/>
          <p:cNvSpPr/>
          <p:nvPr/>
        </p:nvSpPr>
        <p:spPr>
          <a:xfrm>
            <a:off x="6291104" y="5754468"/>
            <a:ext cx="113794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Warden’s</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7586504" y="5143698"/>
            <a:ext cx="77457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Map</a:t>
            </a:r>
          </a:p>
          <a:p>
            <a:pPr algn="ctr"/>
            <a:r>
              <a:rPr lang="en-US" sz="1800" b="1" dirty="0">
                <a:ln w="11430"/>
                <a:solidFill>
                  <a:srgbClr val="CCFFFF"/>
                </a:solidFill>
                <a:effectLst>
                  <a:outerShdw blurRad="80000" dist="40000" dir="5040000" algn="tl">
                    <a:srgbClr val="000000">
                      <a:alpha val="30000"/>
                    </a:srgbClr>
                  </a:outerShdw>
                </a:effectLst>
              </a:rPr>
              <a:t>Room</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3482549" y="5715000"/>
            <a:ext cx="97975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Armory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2986131" y="4114800"/>
            <a:ext cx="1095173"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Barracks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3414951" y="1295400"/>
            <a:ext cx="1538049"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FFC000"/>
                </a:solidFill>
                <a:effectLst>
                  <a:outerShdw blurRad="80000" dist="40000" dir="5040000" algn="tl">
                    <a:srgbClr val="000000">
                      <a:alpha val="30000"/>
                    </a:srgbClr>
                  </a:outerShdw>
                </a:effectLst>
              </a:rPr>
              <a:t>Treasure</a:t>
            </a:r>
          </a:p>
          <a:p>
            <a:pPr algn="ctr"/>
            <a:r>
              <a:rPr lang="en-US" sz="2800" b="1" cap="none" spc="0" dirty="0">
                <a:ln w="11430"/>
                <a:solidFill>
                  <a:srgbClr val="FFC000"/>
                </a:solidFill>
                <a:effectLst>
                  <a:outerShdw blurRad="80000" dist="40000" dir="5040000" algn="tl">
                    <a:srgbClr val="000000">
                      <a:alpha val="30000"/>
                    </a:srgbClr>
                  </a:outerShdw>
                </a:effectLst>
              </a:rPr>
              <a:t>Room</a:t>
            </a:r>
          </a:p>
        </p:txBody>
      </p:sp>
      <p:sp>
        <p:nvSpPr>
          <p:cNvPr id="9" name="Rectangle 8"/>
          <p:cNvSpPr/>
          <p:nvPr/>
        </p:nvSpPr>
        <p:spPr>
          <a:xfrm>
            <a:off x="6587215" y="1371600"/>
            <a:ext cx="145648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Repository</a:t>
            </a:r>
          </a:p>
          <a:p>
            <a:pPr algn="ctr"/>
            <a:r>
              <a:rPr lang="en-US" sz="1800" b="1" dirty="0">
                <a:ln w="11430"/>
                <a:solidFill>
                  <a:srgbClr val="CCFFFF"/>
                </a:solidFill>
                <a:effectLst>
                  <a:outerShdw blurRad="80000" dist="40000" dir="5040000" algn="tl">
                    <a:srgbClr val="000000">
                      <a:alpha val="30000"/>
                    </a:srgbClr>
                  </a:outerShdw>
                </a:effectLst>
              </a:rPr>
              <a:t>of Provisions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5156265" y="3352800"/>
            <a:ext cx="123623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Clashers’</a:t>
            </a:r>
          </a:p>
          <a:p>
            <a:pPr algn="ctr"/>
            <a:r>
              <a:rPr lang="en-US" sz="1800" b="1" cap="none" spc="0" dirty="0">
                <a:ln w="11430"/>
                <a:solidFill>
                  <a:srgbClr val="CCFFFF"/>
                </a:solidFill>
                <a:effectLst>
                  <a:outerShdw blurRad="80000" dist="40000" dir="5040000" algn="tl">
                    <a:srgbClr val="000000">
                      <a:alpha val="30000"/>
                    </a:srgbClr>
                  </a:outerShdw>
                </a:effectLst>
              </a:rPr>
              <a:t>Courtyard</a:t>
            </a:r>
          </a:p>
        </p:txBody>
      </p:sp>
      <p:sp>
        <p:nvSpPr>
          <p:cNvPr id="11" name="Rectangle 10"/>
          <p:cNvSpPr/>
          <p:nvPr/>
        </p:nvSpPr>
        <p:spPr>
          <a:xfrm>
            <a:off x="3014504" y="2362200"/>
            <a:ext cx="106766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Abyss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7304320" y="419373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p>
        </p:txBody>
      </p:sp>
      <p:sp>
        <p:nvSpPr>
          <p:cNvPr id="56" name="Rectangle 55"/>
          <p:cNvSpPr/>
          <p:nvPr/>
        </p:nvSpPr>
        <p:spPr>
          <a:xfrm>
            <a:off x="6182393" y="116781"/>
            <a:ext cx="114230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a:t>
            </a:r>
          </a:p>
          <a:p>
            <a:pPr algn="ctr"/>
            <a:r>
              <a:rPr lang="en-US" sz="1800" b="1" dirty="0" err="1">
                <a:ln w="11430"/>
                <a:solidFill>
                  <a:srgbClr val="CCFFFF"/>
                </a:solidFill>
                <a:effectLst>
                  <a:outerShdw blurRad="80000" dist="40000" dir="5040000" algn="tl">
                    <a:srgbClr val="000000">
                      <a:alpha val="30000"/>
                    </a:srgbClr>
                  </a:outerShdw>
                </a:effectLst>
              </a:rPr>
              <a:t>Arborean</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Portal</a:t>
            </a:r>
          </a:p>
        </p:txBody>
      </p:sp>
      <p:cxnSp>
        <p:nvCxnSpPr>
          <p:cNvPr id="34" name="Straight Arrow Connector 33"/>
          <p:cNvCxnSpPr>
            <a:stCxn id="56" idx="3"/>
          </p:cNvCxnSpPr>
          <p:nvPr/>
        </p:nvCxnSpPr>
        <p:spPr bwMode="auto">
          <a:xfrm>
            <a:off x="7324693" y="578446"/>
            <a:ext cx="1666907" cy="0"/>
          </a:xfrm>
          <a:prstGeom prst="straightConnector1">
            <a:avLst/>
          </a:prstGeom>
          <a:noFill/>
          <a:ln w="28575" cap="flat" cmpd="sng" algn="ctr">
            <a:solidFill>
              <a:schemeClr val="accent1">
                <a:lumMod val="60000"/>
                <a:lumOff val="40000"/>
              </a:schemeClr>
            </a:solidFill>
            <a:prstDash val="solid"/>
            <a:round/>
            <a:headEnd type="none" w="med" len="med"/>
            <a:tailEnd type="stealth" w="lg" len="lg"/>
          </a:ln>
          <a:effectLst/>
        </p:spPr>
      </p:cxnSp>
      <p:sp>
        <p:nvSpPr>
          <p:cNvPr id="66" name="TextBox 65"/>
          <p:cNvSpPr txBox="1"/>
          <p:nvPr/>
        </p:nvSpPr>
        <p:spPr>
          <a:xfrm>
            <a:off x="152400" y="152400"/>
            <a:ext cx="2286000" cy="923330"/>
          </a:xfrm>
          <a:prstGeom prst="rect">
            <a:avLst/>
          </a:prstGeom>
          <a:solidFill>
            <a:schemeClr val="bg1">
              <a:alpha val="52000"/>
            </a:schemeClr>
          </a:solidFill>
          <a:ln w="19050">
            <a:solidFill>
              <a:schemeClr val="bg1"/>
            </a:solidFill>
          </a:ln>
        </p:spPr>
        <p:txBody>
          <a:bodyPr wrap="square" rtlCol="0">
            <a:spAutoFit/>
          </a:bodyPr>
          <a:lstStyle/>
          <a:p>
            <a:pPr algn="just"/>
            <a:r>
              <a:rPr lang="en-US" sz="1800" dirty="0"/>
              <a:t>Crystals to </a:t>
            </a:r>
            <a:r>
              <a:rPr lang="en-US" sz="1800" dirty="0" err="1"/>
              <a:t>Arborea</a:t>
            </a:r>
            <a:r>
              <a:rPr lang="en-US" sz="1800" dirty="0"/>
              <a:t> and </a:t>
            </a:r>
            <a:r>
              <a:rPr lang="en-US" sz="1800" dirty="0" err="1"/>
              <a:t>Ysgard</a:t>
            </a:r>
            <a:r>
              <a:rPr lang="en-US" sz="1800" dirty="0"/>
              <a:t> portals are found in </a:t>
            </a:r>
            <a:r>
              <a:rPr lang="en-US" sz="1800" dirty="0" err="1"/>
              <a:t>Arborea</a:t>
            </a:r>
            <a:r>
              <a:rPr lang="en-US" sz="1800" dirty="0"/>
              <a:t>.</a:t>
            </a:r>
          </a:p>
        </p:txBody>
      </p:sp>
      <p:sp>
        <p:nvSpPr>
          <p:cNvPr id="67" name="TextBox 66"/>
          <p:cNvSpPr txBox="1"/>
          <p:nvPr/>
        </p:nvSpPr>
        <p:spPr>
          <a:xfrm>
            <a:off x="152400" y="2181285"/>
            <a:ext cx="2286000" cy="4524315"/>
          </a:xfrm>
          <a:prstGeom prst="rect">
            <a:avLst/>
          </a:prstGeom>
          <a:solidFill>
            <a:schemeClr val="bg1">
              <a:alpha val="52000"/>
            </a:schemeClr>
          </a:solidFill>
          <a:ln w="19050">
            <a:solidFill>
              <a:schemeClr val="bg1"/>
            </a:solidFill>
          </a:ln>
        </p:spPr>
        <p:txBody>
          <a:bodyPr wrap="square" rtlCol="0">
            <a:spAutoFit/>
          </a:bodyPr>
          <a:lstStyle/>
          <a:p>
            <a:pPr algn="ctr"/>
            <a:r>
              <a:rPr lang="en-US" dirty="0"/>
              <a:t>This extradimensional space has a smaller grid in the courtyard than in every adjacent room.  All squares on this map, regardless of size, represent a 5’ x 5’ area.</a:t>
            </a:r>
          </a:p>
        </p:txBody>
      </p:sp>
      <p:sp>
        <p:nvSpPr>
          <p:cNvPr id="13" name="Rectangle 12">
            <a:extLst>
              <a:ext uri="{FF2B5EF4-FFF2-40B4-BE49-F238E27FC236}">
                <a16:creationId xmlns:a16="http://schemas.microsoft.com/office/drawing/2014/main" id="{212CBB89-C50F-45D1-A342-8E34D7028209}"/>
              </a:ext>
            </a:extLst>
          </p:cNvPr>
          <p:cNvSpPr/>
          <p:nvPr/>
        </p:nvSpPr>
        <p:spPr bwMode="auto">
          <a:xfrm>
            <a:off x="7380126" y="31242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Rectangle 64">
            <a:extLst>
              <a:ext uri="{FF2B5EF4-FFF2-40B4-BE49-F238E27FC236}">
                <a16:creationId xmlns:a16="http://schemas.microsoft.com/office/drawing/2014/main" id="{96536FC4-7985-44C3-89B0-BC9A670351D4}"/>
              </a:ext>
            </a:extLst>
          </p:cNvPr>
          <p:cNvSpPr/>
          <p:nvPr/>
        </p:nvSpPr>
        <p:spPr bwMode="auto">
          <a:xfrm>
            <a:off x="4096362" y="38100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Rectangle 67">
            <a:extLst>
              <a:ext uri="{FF2B5EF4-FFF2-40B4-BE49-F238E27FC236}">
                <a16:creationId xmlns:a16="http://schemas.microsoft.com/office/drawing/2014/main" id="{32C46127-4D80-49ED-B00E-23828FD85502}"/>
              </a:ext>
            </a:extLst>
          </p:cNvPr>
          <p:cNvSpPr/>
          <p:nvPr/>
        </p:nvSpPr>
        <p:spPr bwMode="auto">
          <a:xfrm rot="5400000">
            <a:off x="5655908" y="5016071"/>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Rectangle 69">
            <a:extLst>
              <a:ext uri="{FF2B5EF4-FFF2-40B4-BE49-F238E27FC236}">
                <a16:creationId xmlns:a16="http://schemas.microsoft.com/office/drawing/2014/main" id="{7200C5C4-AD9C-412F-85BC-AB0CC82038EF}"/>
              </a:ext>
            </a:extLst>
          </p:cNvPr>
          <p:cNvSpPr/>
          <p:nvPr/>
        </p:nvSpPr>
        <p:spPr bwMode="auto">
          <a:xfrm rot="5400000">
            <a:off x="4719543" y="1763568"/>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a:extLst>
              <a:ext uri="{FF2B5EF4-FFF2-40B4-BE49-F238E27FC236}">
                <a16:creationId xmlns:a16="http://schemas.microsoft.com/office/drawing/2014/main" id="{00F62AAC-1C6D-4ACA-B9CF-3DF422C0B975}"/>
              </a:ext>
            </a:extLst>
          </p:cNvPr>
          <p:cNvSpPr/>
          <p:nvPr/>
        </p:nvSpPr>
        <p:spPr bwMode="auto">
          <a:xfrm rot="5400000">
            <a:off x="6769035" y="5074653"/>
            <a:ext cx="80087" cy="77456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quot;No&quot; Symbol 58"/>
          <p:cNvSpPr/>
          <p:nvPr/>
        </p:nvSpPr>
        <p:spPr bwMode="auto">
          <a:xfrm>
            <a:off x="3962400" y="4419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quot;No&quot; Symbol 59"/>
          <p:cNvSpPr/>
          <p:nvPr/>
        </p:nvSpPr>
        <p:spPr bwMode="auto">
          <a:xfrm>
            <a:off x="4495800" y="5200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quot;No&quot; Symbol 60"/>
          <p:cNvSpPr/>
          <p:nvPr/>
        </p:nvSpPr>
        <p:spPr bwMode="auto">
          <a:xfrm>
            <a:off x="5586027" y="5181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quot;No&quot; Symbol 61"/>
          <p:cNvSpPr/>
          <p:nvPr/>
        </p:nvSpPr>
        <p:spPr bwMode="auto">
          <a:xfrm>
            <a:off x="4767104" y="2108236"/>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quot;No&quot; Symbol 62"/>
          <p:cNvSpPr/>
          <p:nvPr/>
        </p:nvSpPr>
        <p:spPr bwMode="auto">
          <a:xfrm>
            <a:off x="7098572" y="4352685"/>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quot;No&quot; Symbol 63"/>
          <p:cNvSpPr/>
          <p:nvPr/>
        </p:nvSpPr>
        <p:spPr bwMode="auto">
          <a:xfrm>
            <a:off x="6587215" y="5143621"/>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2647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Jue\DoW\Maps\Citadel of the Planes\citadel-08-arbo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9144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4476" y="3962400"/>
            <a:ext cx="116352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Botanist’s</a:t>
            </a: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6" name="Rectangle 5"/>
          <p:cNvSpPr/>
          <p:nvPr/>
        </p:nvSpPr>
        <p:spPr>
          <a:xfrm>
            <a:off x="3276600" y="2438400"/>
            <a:ext cx="96693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Oakleaf</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9" name="TextBox 8"/>
          <p:cNvSpPr txBox="1"/>
          <p:nvPr/>
        </p:nvSpPr>
        <p:spPr>
          <a:xfrm>
            <a:off x="0" y="6211669"/>
            <a:ext cx="3327628" cy="646331"/>
          </a:xfrm>
          <a:prstGeom prst="rect">
            <a:avLst/>
          </a:prstGeom>
          <a:solidFill>
            <a:schemeClr val="bg1">
              <a:alpha val="52000"/>
            </a:schemeClr>
          </a:solidFill>
          <a:ln>
            <a:noFill/>
          </a:ln>
        </p:spPr>
        <p:txBody>
          <a:bodyPr wrap="square" rtlCol="0">
            <a:spAutoFit/>
          </a:bodyPr>
          <a:lstStyle/>
          <a:p>
            <a:pPr algn="ctr"/>
            <a:r>
              <a:rPr lang="en-US" sz="1800" dirty="0"/>
              <a:t>Both doors in the Entry are locked from the opposite sides.</a:t>
            </a:r>
          </a:p>
        </p:txBody>
      </p:sp>
      <p:sp>
        <p:nvSpPr>
          <p:cNvPr id="10" name="Rectangle 9"/>
          <p:cNvSpPr/>
          <p:nvPr/>
        </p:nvSpPr>
        <p:spPr>
          <a:xfrm>
            <a:off x="3657600" y="3639234"/>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Raptoran</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290572" y="24384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Cat</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4230016" y="282714"/>
            <a:ext cx="430438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Arborea</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 (</a:t>
            </a: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Arvandor</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00"/>
              </a:solidFill>
              <a:effectLst>
                <a:glow rad="76200">
                  <a:schemeClr val="bg1"/>
                </a:glow>
                <a:outerShdw blurRad="80000" dist="40000" dir="5040000" algn="tl">
                  <a:srgbClr val="000000">
                    <a:alpha val="30000"/>
                  </a:srgbClr>
                </a:outerShdw>
              </a:effectLst>
            </a:endParaRPr>
          </a:p>
        </p:txBody>
      </p:sp>
      <p:sp>
        <p:nvSpPr>
          <p:cNvPr id="13" name="TextBox 12"/>
          <p:cNvSpPr txBox="1"/>
          <p:nvPr/>
        </p:nvSpPr>
        <p:spPr>
          <a:xfrm>
            <a:off x="7010400" y="1143000"/>
            <a:ext cx="1905000" cy="1754326"/>
          </a:xfrm>
          <a:prstGeom prst="rect">
            <a:avLst/>
          </a:prstGeom>
          <a:solidFill>
            <a:schemeClr val="bg1">
              <a:alpha val="52000"/>
            </a:schemeClr>
          </a:solidFill>
          <a:ln>
            <a:noFill/>
          </a:ln>
        </p:spPr>
        <p:txBody>
          <a:bodyPr wrap="square" rtlCol="0">
            <a:spAutoFit/>
          </a:bodyPr>
          <a:lstStyle/>
          <a:p>
            <a:pPr algn="ctr"/>
            <a:r>
              <a:rPr lang="en-US" sz="1800" dirty="0"/>
              <a:t>Treetop is 500’ up, and surrounded by umbral banyans, </a:t>
            </a:r>
            <a:r>
              <a:rPr lang="en-US" sz="1800" dirty="0" err="1"/>
              <a:t>treants</a:t>
            </a:r>
            <a:r>
              <a:rPr lang="en-US" sz="1800" dirty="0"/>
              <a:t>, and other properly aligned active plants.</a:t>
            </a:r>
          </a:p>
        </p:txBody>
      </p:sp>
      <p:sp>
        <p:nvSpPr>
          <p:cNvPr id="14" name="Rectangle 13"/>
          <p:cNvSpPr/>
          <p:nvPr/>
        </p:nvSpPr>
        <p:spPr>
          <a:xfrm>
            <a:off x="5357372" y="60960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err="1">
                <a:ln w="11430"/>
                <a:solidFill>
                  <a:srgbClr val="CCFFFF"/>
                </a:solidFill>
                <a:effectLst>
                  <a:outerShdw blurRad="80000" dist="40000" dir="5040000" algn="tl">
                    <a:srgbClr val="000000">
                      <a:alpha val="30000"/>
                    </a:srgbClr>
                  </a:outerShdw>
                </a:effectLst>
              </a:rPr>
              <a:t>Minotaurs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5" name="&quot;No&quot; Symbol 14"/>
          <p:cNvSpPr/>
          <p:nvPr/>
        </p:nvSpPr>
        <p:spPr bwMode="auto">
          <a:xfrm>
            <a:off x="3124200" y="41148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ot;No&quot; Symbol 15"/>
          <p:cNvSpPr/>
          <p:nvPr/>
        </p:nvSpPr>
        <p:spPr bwMode="auto">
          <a:xfrm>
            <a:off x="3376227" y="4438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276600" y="0"/>
            <a:ext cx="3048000" cy="2862322"/>
          </a:xfrm>
          <a:prstGeom prst="rect">
            <a:avLst/>
          </a:prstGeom>
          <a:solidFill>
            <a:schemeClr val="bg1">
              <a:alpha val="52000"/>
            </a:schemeClr>
          </a:solidFill>
          <a:ln>
            <a:noFill/>
          </a:ln>
        </p:spPr>
        <p:txBody>
          <a:bodyPr wrap="square" rtlCol="0">
            <a:spAutoFit/>
          </a:bodyPr>
          <a:lstStyle/>
          <a:p>
            <a:pPr algn="just"/>
            <a:r>
              <a:rPr lang="en-US" sz="2000" b="1" dirty="0"/>
              <a:t>Ecological Note:</a:t>
            </a:r>
            <a:r>
              <a:rPr lang="en-US" sz="2000" dirty="0"/>
              <a:t>  The greenbound creatures are keeping the Verdant Prince’s forces away from the </a:t>
            </a:r>
            <a:r>
              <a:rPr lang="en-US" sz="2000" dirty="0" err="1"/>
              <a:t>Arborea</a:t>
            </a:r>
            <a:r>
              <a:rPr lang="en-US" sz="2000" dirty="0"/>
              <a:t> Suite.  The Verdant Prince has become aware of the hidden tree’s location, and has motives to seize it for himself.</a:t>
            </a:r>
          </a:p>
        </p:txBody>
      </p:sp>
      <p:sp>
        <p:nvSpPr>
          <p:cNvPr id="17" name="Rectangle 16"/>
          <p:cNvSpPr/>
          <p:nvPr/>
        </p:nvSpPr>
        <p:spPr>
          <a:xfrm>
            <a:off x="394439" y="5334000"/>
            <a:ext cx="98424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Verdant</a:t>
            </a:r>
          </a:p>
          <a:p>
            <a:pPr algn="ctr"/>
            <a:r>
              <a:rPr lang="en-US" sz="1800" b="1" dirty="0" err="1">
                <a:ln w="11430"/>
                <a:solidFill>
                  <a:srgbClr val="CCFFFF"/>
                </a:solidFill>
                <a:effectLst>
                  <a:outerShdw blurRad="80000" dist="40000" dir="5040000" algn="tl">
                    <a:srgbClr val="000000">
                      <a:alpha val="30000"/>
                    </a:srgbClr>
                  </a:outerShdw>
                </a:effectLst>
              </a:rPr>
              <a:t>Reaver</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9" name="Rectangle 18"/>
          <p:cNvSpPr/>
          <p:nvPr/>
        </p:nvSpPr>
        <p:spPr>
          <a:xfrm>
            <a:off x="2297077" y="433411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836566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Jue\DoW\Maps\Citadel of the Planes\citadel-06-elys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914400"/>
            <a:ext cx="9098508"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60"/>
            <a:ext cx="4343400" cy="140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977380" y="1418139"/>
            <a:ext cx="0" cy="1934661"/>
          </a:xfrm>
          <a:prstGeom prst="straightConnector1">
            <a:avLst/>
          </a:prstGeom>
          <a:noFill/>
          <a:ln w="31750" cap="flat" cmpd="sng" algn="ctr">
            <a:solidFill>
              <a:schemeClr val="tx1"/>
            </a:solidFill>
            <a:prstDash val="solid"/>
            <a:round/>
            <a:headEnd type="none" w="med" len="med"/>
            <a:tailEnd type="stealth" w="lg" len="lg"/>
          </a:ln>
          <a:effectLst/>
        </p:spPr>
      </p:cxnSp>
      <p:sp>
        <p:nvSpPr>
          <p:cNvPr id="7" name="Rectangle 6"/>
          <p:cNvSpPr/>
          <p:nvPr/>
        </p:nvSpPr>
        <p:spPr>
          <a:xfrm>
            <a:off x="3520341" y="4800600"/>
            <a:ext cx="9198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Gwen’s</a:t>
            </a: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2" name="TextBox 1"/>
          <p:cNvSpPr txBox="1"/>
          <p:nvPr/>
        </p:nvSpPr>
        <p:spPr>
          <a:xfrm>
            <a:off x="5791200" y="5715000"/>
            <a:ext cx="3327628" cy="923330"/>
          </a:xfrm>
          <a:prstGeom prst="rect">
            <a:avLst/>
          </a:prstGeom>
          <a:solidFill>
            <a:schemeClr val="bg1">
              <a:alpha val="52000"/>
            </a:schemeClr>
          </a:solidFill>
          <a:ln>
            <a:noFill/>
          </a:ln>
        </p:spPr>
        <p:txBody>
          <a:bodyPr wrap="square" rtlCol="0">
            <a:spAutoFit/>
          </a:bodyPr>
          <a:lstStyle/>
          <a:p>
            <a:pPr algn="ctr"/>
            <a:r>
              <a:rPr lang="en-US" sz="1800" dirty="0"/>
              <a:t>The belongings of a gnome, or possibly a large halfling, are strewn about in the meadow suite.</a:t>
            </a:r>
          </a:p>
        </p:txBody>
      </p:sp>
      <p:sp>
        <p:nvSpPr>
          <p:cNvPr id="9" name="Rectangle 8"/>
          <p:cNvSpPr/>
          <p:nvPr/>
        </p:nvSpPr>
        <p:spPr>
          <a:xfrm>
            <a:off x="315591" y="152400"/>
            <a:ext cx="410400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Elysium (</a:t>
            </a:r>
            <a:r>
              <a:rPr lang="en-US" sz="4000" dirty="0" err="1">
                <a:ln w="11430">
                  <a:solidFill>
                    <a:schemeClr val="tx1"/>
                  </a:solidFill>
                </a:ln>
                <a:solidFill>
                  <a:srgbClr val="00FFFF"/>
                </a:solidFill>
                <a:effectLst>
                  <a:glow rad="76200">
                    <a:schemeClr val="bg1"/>
                  </a:glow>
                  <a:outerShdw blurRad="80000" dist="40000" dir="5040000" algn="tl">
                    <a:srgbClr val="000000">
                      <a:alpha val="30000"/>
                    </a:srgbClr>
                  </a:outerShdw>
                </a:effectLst>
              </a:rPr>
              <a:t>Thalasia</a:t>
            </a: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FF"/>
              </a:solidFill>
              <a:effectLst>
                <a:glow rad="76200">
                  <a:schemeClr val="bg1"/>
                </a:glow>
                <a:outerShdw blurRad="80000" dist="40000" dir="5040000" algn="tl">
                  <a:srgbClr val="000000">
                    <a:alpha val="30000"/>
                  </a:srgbClr>
                </a:outerShdw>
              </a:effectLst>
            </a:endParaRPr>
          </a:p>
        </p:txBody>
      </p:sp>
      <p:sp>
        <p:nvSpPr>
          <p:cNvPr id="10" name="Rectangle 9"/>
          <p:cNvSpPr/>
          <p:nvPr/>
        </p:nvSpPr>
        <p:spPr>
          <a:xfrm>
            <a:off x="4574949" y="2286000"/>
            <a:ext cx="1608134"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Acupuncturist</a:t>
            </a:r>
          </a:p>
        </p:txBody>
      </p:sp>
      <p:sp>
        <p:nvSpPr>
          <p:cNvPr id="11" name="Rectangle 10"/>
          <p:cNvSpPr/>
          <p:nvPr/>
        </p:nvSpPr>
        <p:spPr>
          <a:xfrm>
            <a:off x="1219200" y="33528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2286000" y="0"/>
            <a:ext cx="2133600" cy="78483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Acupuncturist carries the Plane of Water crystal with her.</a:t>
            </a:r>
          </a:p>
        </p:txBody>
      </p:sp>
    </p:spTree>
    <p:extLst>
      <p:ext uri="{BB962C8B-B14F-4D97-AF65-F5344CB8AC3E}">
        <p14:creationId xmlns:p14="http://schemas.microsoft.com/office/powerpoint/2010/main" val="15262279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Images\FB_IMG_1570536344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1"/>
            <a:ext cx="5486072" cy="68525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92"/>
            <a:ext cx="7010400" cy="685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43972" y="1915180"/>
            <a:ext cx="1552028"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CCFFFF"/>
                </a:solidFill>
                <a:effectLst>
                  <a:outerShdw blurRad="80000" dist="40000" dir="5040000" algn="tl">
                    <a:srgbClr val="000000">
                      <a:alpha val="30000"/>
                    </a:srgbClr>
                  </a:outerShdw>
                </a:effectLst>
              </a:rPr>
              <a:t>Dis Suite</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2466530" y="1727537"/>
            <a:ext cx="1267270"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a:ln w="11430"/>
                <a:solidFill>
                  <a:srgbClr val="CCFFFF"/>
                </a:solidFill>
                <a:effectLst>
                  <a:outerShdw blurRad="80000" dist="40000" dir="5040000" algn="tl">
                    <a:srgbClr val="000000">
                      <a:alpha val="30000"/>
                    </a:srgbClr>
                  </a:outerShdw>
                </a:effectLst>
              </a:rPr>
              <a:t>Office</a:t>
            </a:r>
          </a:p>
          <a:p>
            <a:pPr algn="ctr"/>
            <a:r>
              <a:rPr lang="en-US" sz="2000" b="1" dirty="0">
                <a:ln w="11430"/>
                <a:solidFill>
                  <a:srgbClr val="CCFFFF"/>
                </a:solidFill>
                <a:effectLst>
                  <a:outerShdw blurRad="80000" dist="40000" dir="5040000" algn="tl">
                    <a:srgbClr val="000000">
                      <a:alpha val="30000"/>
                    </a:srgbClr>
                  </a:outerShdw>
                </a:effectLst>
              </a:rPr>
              <a:t>o</a:t>
            </a:r>
            <a:r>
              <a:rPr lang="en-US" sz="2000" b="1" cap="none" spc="0" dirty="0">
                <a:ln w="11430"/>
                <a:solidFill>
                  <a:srgbClr val="CCFFFF"/>
                </a:solidFill>
                <a:effectLst>
                  <a:outerShdw blurRad="80000" dist="40000" dir="5040000" algn="tl">
                    <a:srgbClr val="000000">
                      <a:alpha val="30000"/>
                    </a:srgbClr>
                  </a:outerShdw>
                </a:effectLst>
              </a:rPr>
              <a:t>f the</a:t>
            </a:r>
          </a:p>
          <a:p>
            <a:pPr algn="ctr"/>
            <a:r>
              <a:rPr lang="en-US" sz="2000" b="1" dirty="0">
                <a:ln w="11430"/>
                <a:solidFill>
                  <a:srgbClr val="CCFFFF"/>
                </a:solidFill>
                <a:effectLst>
                  <a:outerShdw blurRad="80000" dist="40000" dir="5040000" algn="tl">
                    <a:srgbClr val="000000">
                      <a:alpha val="30000"/>
                    </a:srgbClr>
                  </a:outerShdw>
                </a:effectLst>
              </a:rPr>
              <a:t>Treasurer</a:t>
            </a:r>
            <a:endParaRPr lang="en-US" sz="20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6753926" y="1981200"/>
            <a:ext cx="162807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a:ln w="11430"/>
                <a:solidFill>
                  <a:srgbClr val="CCFFFF"/>
                </a:solidFill>
                <a:effectLst>
                  <a:outerShdw blurRad="80000" dist="40000" dir="5040000" algn="tl">
                    <a:srgbClr val="000000">
                      <a:alpha val="30000"/>
                    </a:srgbClr>
                  </a:outerShdw>
                </a:effectLst>
              </a:rPr>
              <a:t>Vomitory</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4724138" y="1472625"/>
            <a:ext cx="1143262"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Constructs</a:t>
            </a:r>
          </a:p>
          <a:p>
            <a:pPr algn="ctr"/>
            <a:r>
              <a:rPr lang="en-US" sz="1600" b="1" dirty="0">
                <a:ln w="11430"/>
                <a:solidFill>
                  <a:srgbClr val="FF0000"/>
                </a:solidFill>
                <a:effectLst>
                  <a:glow rad="101600">
                    <a:srgbClr val="FF0000">
                      <a:alpha val="60000"/>
                    </a:srgbClr>
                  </a:glow>
                  <a:outerShdw blurRad="80000" dist="40000" dir="5040000" algn="tl">
                    <a:srgbClr val="000000">
                      <a:alpha val="30000"/>
                    </a:srgbClr>
                  </a:outerShdw>
                </a:effectLst>
              </a:rPr>
              <a:t>Galore</a:t>
            </a:r>
            <a:endPar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endParaRPr>
          </a:p>
        </p:txBody>
      </p:sp>
      <p:sp>
        <p:nvSpPr>
          <p:cNvPr id="8" name="Rectangle 7"/>
          <p:cNvSpPr/>
          <p:nvPr/>
        </p:nvSpPr>
        <p:spPr>
          <a:xfrm>
            <a:off x="5863562" y="4876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9" name="Rectangle 8"/>
          <p:cNvSpPr/>
          <p:nvPr/>
        </p:nvSpPr>
        <p:spPr>
          <a:xfrm>
            <a:off x="3429000" y="2590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0" name="Rectangle 9"/>
          <p:cNvSpPr/>
          <p:nvPr/>
        </p:nvSpPr>
        <p:spPr>
          <a:xfrm>
            <a:off x="5253962" y="2760077"/>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1" name="Rectangle 10"/>
          <p:cNvSpPr/>
          <p:nvPr/>
        </p:nvSpPr>
        <p:spPr>
          <a:xfrm>
            <a:off x="8454362" y="20574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2" name="Rectangle 11"/>
          <p:cNvSpPr/>
          <p:nvPr/>
        </p:nvSpPr>
        <p:spPr>
          <a:xfrm>
            <a:off x="5791200" y="-76200"/>
            <a:ext cx="124104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effectLst>
                  <a:glow rad="76200">
                    <a:schemeClr val="bg1"/>
                  </a:glow>
                  <a:outerShdw blurRad="80000" dist="40000" dir="5040000" algn="tl">
                    <a:srgbClr val="000000">
                      <a:alpha val="30000"/>
                    </a:srgbClr>
                  </a:outerShdw>
                </a:effectLst>
              </a:rPr>
              <a:t>(Dis)</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13" name="Rectangle 12"/>
          <p:cNvSpPr/>
          <p:nvPr/>
        </p:nvSpPr>
        <p:spPr>
          <a:xfrm>
            <a:off x="4291326" y="2310825"/>
            <a:ext cx="195707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Home Improvement</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BoC24</a:t>
            </a:r>
            <a:endPar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endParaRPr>
          </a:p>
        </p:txBody>
      </p:sp>
      <p:sp>
        <p:nvSpPr>
          <p:cNvPr id="14" name="Rectangle 13"/>
          <p:cNvSpPr/>
          <p:nvPr/>
        </p:nvSpPr>
        <p:spPr>
          <a:xfrm>
            <a:off x="3542607" y="1066800"/>
            <a:ext cx="77777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Castor</a:t>
            </a:r>
          </a:p>
        </p:txBody>
      </p:sp>
      <p:sp>
        <p:nvSpPr>
          <p:cNvPr id="15" name="Rectangle 14"/>
          <p:cNvSpPr/>
          <p:nvPr/>
        </p:nvSpPr>
        <p:spPr>
          <a:xfrm>
            <a:off x="5453902" y="1134071"/>
            <a:ext cx="128419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Actuary</a:t>
            </a:r>
          </a:p>
        </p:txBody>
      </p:sp>
      <p:sp>
        <p:nvSpPr>
          <p:cNvPr id="17" name="Rectangle 16"/>
          <p:cNvSpPr/>
          <p:nvPr/>
        </p:nvSpPr>
        <p:spPr>
          <a:xfrm>
            <a:off x="4924289" y="591116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8" name="TextBox 17"/>
          <p:cNvSpPr txBox="1"/>
          <p:nvPr/>
        </p:nvSpPr>
        <p:spPr>
          <a:xfrm>
            <a:off x="-3200400" y="0"/>
            <a:ext cx="30480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screams of Petitioners are as commonly heard here as the chirps and songs of birds are in Elysium.  Hearing this sound imposes a -2 Circumstance penalty to any non-Evil character’s Will saves and Wisdom-based checks.</a:t>
            </a:r>
          </a:p>
        </p:txBody>
      </p:sp>
      <p:sp>
        <p:nvSpPr>
          <p:cNvPr id="19" name="TextBox 18"/>
          <p:cNvSpPr txBox="1"/>
          <p:nvPr/>
        </p:nvSpPr>
        <p:spPr>
          <a:xfrm>
            <a:off x="-3200400" y="1949440"/>
            <a:ext cx="3048000" cy="553998"/>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Plane of Fire crystal is in a safe inside the Office of the Treasurer.</a:t>
            </a:r>
          </a:p>
        </p:txBody>
      </p:sp>
      <p:sp>
        <p:nvSpPr>
          <p:cNvPr id="20" name="TextBox 19">
            <a:extLst>
              <a:ext uri="{FF2B5EF4-FFF2-40B4-BE49-F238E27FC236}">
                <a16:creationId xmlns:a16="http://schemas.microsoft.com/office/drawing/2014/main" id="{BE3C7DC4-9F1B-44D4-AD85-86CFFBBC8708}"/>
              </a:ext>
            </a:extLst>
          </p:cNvPr>
          <p:cNvSpPr txBox="1"/>
          <p:nvPr/>
        </p:nvSpPr>
        <p:spPr>
          <a:xfrm>
            <a:off x="7429500" y="4349978"/>
            <a:ext cx="1628074"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Censer of the Last Breath has been used here, and is triggered by a trap.</a:t>
            </a:r>
          </a:p>
        </p:txBody>
      </p:sp>
    </p:spTree>
    <p:extLst>
      <p:ext uri="{BB962C8B-B14F-4D97-AF65-F5344CB8AC3E}">
        <p14:creationId xmlns:p14="http://schemas.microsoft.com/office/powerpoint/2010/main" val="6534503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Jue\DoW\Maps\Citadel of the Planes\citadel-05-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2819400"/>
            <a:ext cx="88998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Smithy</a:t>
            </a:r>
          </a:p>
        </p:txBody>
      </p:sp>
      <p:sp>
        <p:nvSpPr>
          <p:cNvPr id="6" name="Rectangle 5"/>
          <p:cNvSpPr/>
          <p:nvPr/>
        </p:nvSpPr>
        <p:spPr>
          <a:xfrm>
            <a:off x="4921652" y="2188309"/>
            <a:ext cx="14029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Coal-Ember</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6153708" y="5181600"/>
            <a:ext cx="1107996"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12 Heads</a:t>
            </a:r>
          </a:p>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Encounter</a:t>
            </a:r>
          </a:p>
          <a:p>
            <a:pPr algn="ctr"/>
            <a:r>
              <a:rPr lang="en-US" sz="1600" b="1" dirty="0" err="1">
                <a:ln w="11430">
                  <a:solidFill>
                    <a:schemeClr val="tx1"/>
                  </a:solidFill>
                </a:ln>
                <a:effectLst>
                  <a:glow rad="101600">
                    <a:srgbClr val="FF0000">
                      <a:alpha val="60000"/>
                    </a:srgbClr>
                  </a:glow>
                  <a:outerShdw blurRad="80000" dist="40000" dir="5040000" algn="tl">
                    <a:srgbClr val="000000">
                      <a:alpha val="30000"/>
                    </a:srgbClr>
                  </a:outerShdw>
                </a:effectLst>
              </a:rPr>
              <a:t>BoC</a:t>
            </a: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 107</a:t>
            </a:r>
          </a:p>
        </p:txBody>
      </p:sp>
      <p:sp>
        <p:nvSpPr>
          <p:cNvPr id="8" name="Rectangle 7"/>
          <p:cNvSpPr/>
          <p:nvPr/>
        </p:nvSpPr>
        <p:spPr>
          <a:xfrm>
            <a:off x="5850766" y="206514"/>
            <a:ext cx="2836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Plane of Fire</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70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ot;No&quot; Symbol 8"/>
          <p:cNvSpPr/>
          <p:nvPr/>
        </p:nvSpPr>
        <p:spPr bwMode="auto">
          <a:xfrm>
            <a:off x="3739381" y="397081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Freeform 1"/>
          <p:cNvSpPr/>
          <p:nvPr/>
        </p:nvSpPr>
        <p:spPr bwMode="auto">
          <a:xfrm>
            <a:off x="3190240" y="1107440"/>
            <a:ext cx="4531360" cy="2895600"/>
          </a:xfrm>
          <a:custGeom>
            <a:avLst/>
            <a:gdLst>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3017520 w 4531360"/>
              <a:gd name="connsiteY9" fmla="*/ 1402080 h 2895600"/>
              <a:gd name="connsiteX10" fmla="*/ 4287520 w 4531360"/>
              <a:gd name="connsiteY10" fmla="*/ 1330960 h 2895600"/>
              <a:gd name="connsiteX11" fmla="*/ 4531360 w 4531360"/>
              <a:gd name="connsiteY11" fmla="*/ 1615440 h 2895600"/>
              <a:gd name="connsiteX12" fmla="*/ 4521200 w 4531360"/>
              <a:gd name="connsiteY12" fmla="*/ 2712720 h 2895600"/>
              <a:gd name="connsiteX13" fmla="*/ 4277360 w 4531360"/>
              <a:gd name="connsiteY13" fmla="*/ 2895600 h 2895600"/>
              <a:gd name="connsiteX14" fmla="*/ 3048000 w 4531360"/>
              <a:gd name="connsiteY14" fmla="*/ 2814320 h 2895600"/>
              <a:gd name="connsiteX15" fmla="*/ 3027680 w 4531360"/>
              <a:gd name="connsiteY15" fmla="*/ 2194560 h 2895600"/>
              <a:gd name="connsiteX16" fmla="*/ 2428240 w 4531360"/>
              <a:gd name="connsiteY16" fmla="*/ 1818640 h 2895600"/>
              <a:gd name="connsiteX17" fmla="*/ 3037840 w 4531360"/>
              <a:gd name="connsiteY17" fmla="*/ 1280160 h 2895600"/>
              <a:gd name="connsiteX18" fmla="*/ 3129280 w 4531360"/>
              <a:gd name="connsiteY18" fmla="*/ 457200 h 2895600"/>
              <a:gd name="connsiteX19" fmla="*/ 2570480 w 4531360"/>
              <a:gd name="connsiteY19" fmla="*/ 274320 h 2895600"/>
              <a:gd name="connsiteX20" fmla="*/ 2174240 w 4531360"/>
              <a:gd name="connsiteY20" fmla="*/ 762000 h 2895600"/>
              <a:gd name="connsiteX21" fmla="*/ 1828800 w 4531360"/>
              <a:gd name="connsiteY21" fmla="*/ 853440 h 2895600"/>
              <a:gd name="connsiteX22" fmla="*/ 1808480 w 4531360"/>
              <a:gd name="connsiteY22" fmla="*/ 1656080 h 2895600"/>
              <a:gd name="connsiteX23" fmla="*/ 1249680 w 4531360"/>
              <a:gd name="connsiteY23" fmla="*/ 1666240 h 2895600"/>
              <a:gd name="connsiteX24" fmla="*/ 518160 w 4531360"/>
              <a:gd name="connsiteY24"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4287520 w 4531360"/>
              <a:gd name="connsiteY9" fmla="*/ 1330960 h 2895600"/>
              <a:gd name="connsiteX10" fmla="*/ 4531360 w 4531360"/>
              <a:gd name="connsiteY10" fmla="*/ 1615440 h 2895600"/>
              <a:gd name="connsiteX11" fmla="*/ 4521200 w 4531360"/>
              <a:gd name="connsiteY11" fmla="*/ 2712720 h 2895600"/>
              <a:gd name="connsiteX12" fmla="*/ 4277360 w 4531360"/>
              <a:gd name="connsiteY12" fmla="*/ 2895600 h 2895600"/>
              <a:gd name="connsiteX13" fmla="*/ 3048000 w 4531360"/>
              <a:gd name="connsiteY13" fmla="*/ 2814320 h 2895600"/>
              <a:gd name="connsiteX14" fmla="*/ 3027680 w 4531360"/>
              <a:gd name="connsiteY14" fmla="*/ 2194560 h 2895600"/>
              <a:gd name="connsiteX15" fmla="*/ 2428240 w 4531360"/>
              <a:gd name="connsiteY15" fmla="*/ 1818640 h 2895600"/>
              <a:gd name="connsiteX16" fmla="*/ 3037840 w 4531360"/>
              <a:gd name="connsiteY16" fmla="*/ 1280160 h 2895600"/>
              <a:gd name="connsiteX17" fmla="*/ 3129280 w 4531360"/>
              <a:gd name="connsiteY17" fmla="*/ 457200 h 2895600"/>
              <a:gd name="connsiteX18" fmla="*/ 2570480 w 4531360"/>
              <a:gd name="connsiteY18" fmla="*/ 274320 h 2895600"/>
              <a:gd name="connsiteX19" fmla="*/ 2174240 w 4531360"/>
              <a:gd name="connsiteY19" fmla="*/ 762000 h 2895600"/>
              <a:gd name="connsiteX20" fmla="*/ 1828800 w 4531360"/>
              <a:gd name="connsiteY20" fmla="*/ 853440 h 2895600"/>
              <a:gd name="connsiteX21" fmla="*/ 1808480 w 4531360"/>
              <a:gd name="connsiteY21" fmla="*/ 1656080 h 2895600"/>
              <a:gd name="connsiteX22" fmla="*/ 1249680 w 4531360"/>
              <a:gd name="connsiteY22" fmla="*/ 1666240 h 2895600"/>
              <a:gd name="connsiteX23" fmla="*/ 518160 w 4531360"/>
              <a:gd name="connsiteY23"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87520 w 4531360"/>
              <a:gd name="connsiteY8" fmla="*/ 13309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46880 w 4531360"/>
              <a:gd name="connsiteY8" fmla="*/ 11277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1360" h="2895600">
                <a:moveTo>
                  <a:pt x="518160" y="1757680"/>
                </a:moveTo>
                <a:lnTo>
                  <a:pt x="416560" y="1005840"/>
                </a:lnTo>
                <a:lnTo>
                  <a:pt x="193040" y="467360"/>
                </a:lnTo>
                <a:lnTo>
                  <a:pt x="0" y="254000"/>
                </a:lnTo>
                <a:lnTo>
                  <a:pt x="1239520" y="0"/>
                </a:lnTo>
                <a:lnTo>
                  <a:pt x="2407920" y="132080"/>
                </a:lnTo>
                <a:lnTo>
                  <a:pt x="3373120" y="396240"/>
                </a:lnTo>
                <a:lnTo>
                  <a:pt x="3952240" y="772160"/>
                </a:lnTo>
                <a:lnTo>
                  <a:pt x="4246880" y="1127760"/>
                </a:lnTo>
                <a:lnTo>
                  <a:pt x="4531360" y="1615440"/>
                </a:lnTo>
                <a:cubicBezTo>
                  <a:pt x="4527973" y="1981200"/>
                  <a:pt x="4524587" y="2346960"/>
                  <a:pt x="4521200" y="2712720"/>
                </a:cubicBezTo>
                <a:lnTo>
                  <a:pt x="4277360" y="2895600"/>
                </a:lnTo>
                <a:lnTo>
                  <a:pt x="3048000" y="2814320"/>
                </a:lnTo>
                <a:lnTo>
                  <a:pt x="3027680" y="2194560"/>
                </a:lnTo>
                <a:lnTo>
                  <a:pt x="2428240" y="1818640"/>
                </a:lnTo>
                <a:lnTo>
                  <a:pt x="3037840" y="1280160"/>
                </a:lnTo>
                <a:lnTo>
                  <a:pt x="3129280" y="457200"/>
                </a:lnTo>
                <a:lnTo>
                  <a:pt x="2570480" y="274320"/>
                </a:lnTo>
                <a:lnTo>
                  <a:pt x="2174240" y="762000"/>
                </a:lnTo>
                <a:lnTo>
                  <a:pt x="1828800" y="853440"/>
                </a:lnTo>
                <a:lnTo>
                  <a:pt x="1808480" y="1656080"/>
                </a:lnTo>
                <a:lnTo>
                  <a:pt x="1249680" y="1666240"/>
                </a:lnTo>
                <a:lnTo>
                  <a:pt x="518160" y="1757680"/>
                </a:lnTo>
                <a:close/>
              </a:path>
            </a:pathLst>
          </a:custGeom>
          <a:blipFill dpi="0" rotWithShape="1">
            <a:blip r:embed="rId4">
              <a:alphaModFix amt="65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4038600" y="46876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3124200" y="1449645"/>
            <a:ext cx="2971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spare Astral crystal can be found in the Coal-Ember Suite.  It’s a replica of the one found in the Plane of Water, which is the original.</a:t>
            </a:r>
          </a:p>
        </p:txBody>
      </p:sp>
      <p:sp>
        <p:nvSpPr>
          <p:cNvPr id="13" name="TextBox 12"/>
          <p:cNvSpPr txBox="1"/>
          <p:nvPr/>
        </p:nvSpPr>
        <p:spPr>
          <a:xfrm>
            <a:off x="-3124200" y="0"/>
            <a:ext cx="29718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Phosphra</a:t>
            </a:r>
            <a:r>
              <a:rPr lang="en-US" sz="1500" dirty="0"/>
              <a:t> and </a:t>
            </a:r>
            <a:r>
              <a:rPr lang="en-US" sz="1500" dirty="0" err="1"/>
              <a:t>Imola</a:t>
            </a:r>
            <a:r>
              <a:rPr lang="en-US" sz="1500" dirty="0"/>
              <a:t> (fire giants)</a:t>
            </a:r>
          </a:p>
          <a:p>
            <a:pPr algn="ctr"/>
            <a:r>
              <a:rPr lang="en-US" sz="1500" dirty="0" err="1"/>
              <a:t>Ignaçe</a:t>
            </a:r>
            <a:r>
              <a:rPr lang="en-US" sz="1500" dirty="0"/>
              <a:t> (</a:t>
            </a:r>
            <a:r>
              <a:rPr lang="en-US" sz="1500" dirty="0" err="1"/>
              <a:t>efreeti</a:t>
            </a:r>
            <a:r>
              <a:rPr lang="en-US" sz="1500" dirty="0"/>
              <a:t>)</a:t>
            </a:r>
          </a:p>
          <a:p>
            <a:pPr algn="ctr"/>
            <a:r>
              <a:rPr lang="en-US" sz="1500" dirty="0" err="1"/>
              <a:t>Furnaçe</a:t>
            </a:r>
            <a:r>
              <a:rPr lang="en-US" sz="1500" dirty="0"/>
              <a:t> (H fire elemental)</a:t>
            </a:r>
          </a:p>
          <a:p>
            <a:pPr algn="ctr"/>
            <a:r>
              <a:rPr lang="en-US" sz="1500" dirty="0" err="1"/>
              <a:t>Moltar</a:t>
            </a:r>
            <a:r>
              <a:rPr lang="en-US" sz="1500" dirty="0"/>
              <a:t> and </a:t>
            </a:r>
            <a:r>
              <a:rPr lang="en-US" sz="1500" dirty="0" err="1"/>
              <a:t>Magmar</a:t>
            </a:r>
            <a:r>
              <a:rPr lang="en-US" sz="1500" dirty="0"/>
              <a:t> (lava </a:t>
            </a:r>
            <a:r>
              <a:rPr lang="en-US" sz="1500" dirty="0" err="1"/>
              <a:t>mephits</a:t>
            </a:r>
            <a:r>
              <a:rPr lang="en-US" sz="1500" dirty="0"/>
              <a:t>)</a:t>
            </a:r>
          </a:p>
          <a:p>
            <a:pPr algn="ctr"/>
            <a:r>
              <a:rPr lang="en-US" sz="1500" dirty="0" err="1"/>
              <a:t>Moisea</a:t>
            </a:r>
            <a:r>
              <a:rPr lang="en-US" sz="1500" dirty="0"/>
              <a:t> (fire hydra)</a:t>
            </a:r>
          </a:p>
        </p:txBody>
      </p:sp>
    </p:spTree>
    <p:extLst>
      <p:ext uri="{BB962C8B-B14F-4D97-AF65-F5344CB8AC3E}">
        <p14:creationId xmlns:p14="http://schemas.microsoft.com/office/powerpoint/2010/main" val="3282576265"/>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2803</TotalTime>
  <Words>745</Words>
  <Application>Microsoft Office PowerPoint</Application>
  <PresentationFormat>On-screen Show (4:3)</PresentationFormat>
  <Paragraphs>180</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Alvarez</dc:creator>
  <cp:lastModifiedBy>Alexis Álvarez</cp:lastModifiedBy>
  <cp:revision>543</cp:revision>
  <dcterms:created xsi:type="dcterms:W3CDTF">2004-08-15T22:23:35Z</dcterms:created>
  <dcterms:modified xsi:type="dcterms:W3CDTF">2022-07-26T11:07:06Z</dcterms:modified>
</cp:coreProperties>
</file>